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omments/comment1.xml" ContentType="application/vnd.openxmlformats-officedocument.presentationml.comments+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omments/comment2.xml" ContentType="application/vnd.openxmlformats-officedocument.presentationml.comment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2" r:id="rId4"/>
    <p:sldMasterId id="2147483673" r:id="rId5"/>
  </p:sldMasterIdLst>
  <p:notesMasterIdLst>
    <p:notesMasterId r:id="rId30"/>
  </p:notesMasterIdLst>
  <p:sldIdLst>
    <p:sldId id="256" r:id="rId6"/>
    <p:sldId id="257" r:id="rId7"/>
    <p:sldId id="258" r:id="rId8"/>
    <p:sldId id="259" r:id="rId9"/>
    <p:sldId id="260" r:id="rId10"/>
    <p:sldId id="278" r:id="rId11"/>
    <p:sldId id="265" r:id="rId12"/>
    <p:sldId id="288" r:id="rId13"/>
    <p:sldId id="286" r:id="rId14"/>
    <p:sldId id="279" r:id="rId15"/>
    <p:sldId id="289" r:id="rId16"/>
    <p:sldId id="290" r:id="rId17"/>
    <p:sldId id="291" r:id="rId18"/>
    <p:sldId id="292" r:id="rId19"/>
    <p:sldId id="271" r:id="rId20"/>
    <p:sldId id="272" r:id="rId21"/>
    <p:sldId id="273" r:id="rId22"/>
    <p:sldId id="275" r:id="rId23"/>
    <p:sldId id="274" r:id="rId24"/>
    <p:sldId id="283" r:id="rId25"/>
    <p:sldId id="284" r:id="rId26"/>
    <p:sldId id="285" r:id="rId27"/>
    <p:sldId id="282" r:id="rId28"/>
    <p:sldId id="277" r:id="rId2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ơn Nguyễn Hồng" initials="" lastIdx="16" clrIdx="0"/>
  <p:cmAuthor id="1" name="Tô Thị Mỹ Âu" initials="ÂT" lastIdx="1" clrIdx="1">
    <p:extLst>
      <p:ext uri="{19B8F6BF-5375-455C-9EA6-DF929625EA0E}">
        <p15:presenceInfo xmlns:p15="http://schemas.microsoft.com/office/powerpoint/2012/main" userId="S::auttm.18@ms.uit.edu.vn::ca7589a7-da06-4fd7-a5e4-27bf051e3bf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C3936B-961B-4E74-BC89-5C95F9B86B60}" v="25" dt="2024-12-09T16:39:59.16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10" autoAdjust="0"/>
    <p:restoredTop sz="73987" autoAdjust="0"/>
  </p:normalViewPr>
  <p:slideViewPr>
    <p:cSldViewPr snapToGrid="0">
      <p:cViewPr varScale="1">
        <p:scale>
          <a:sx n="80" d="100"/>
          <a:sy n="80" d="100"/>
        </p:scale>
        <p:origin x="1483" y="6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3.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4-10-22T14:24:27.045" idx="3">
    <p:pos x="6000" y="100"/>
    <p:text>Nên thêm hai slide trong việc phân tích kết quả:
- False positive analysis
- Performance Overhead</p:text>
  </p:cm>
  <p:cm authorId="0" dt="2024-10-22T14:24:52.560" idx="2">
    <p:pos x="6000" y="0"/>
    <p:text>Thêm 1 slide để nói về Discussion and Limitations</p:text>
  </p:cm>
</p:cmLst>
</file>

<file path=ppt/comments/comment2.xml><?xml version="1.0" encoding="utf-8"?>
<p:cmLst xmlns:a="http://schemas.openxmlformats.org/drawingml/2006/main" xmlns:r="http://schemas.openxmlformats.org/officeDocument/2006/relationships" xmlns:p="http://schemas.openxmlformats.org/presentationml/2006/main">
  <p:cm authorId="0" dt="2024-10-22T14:24:27.045" idx="13">
    <p:pos x="6000" y="100"/>
    <p:text>Nên thêm hai slide trong việc phân tích kết quả:
- False positive analysis
- Performance Overhead</p:text>
  </p:cm>
  <p:cm authorId="0" dt="2024-10-22T14:24:52.560" idx="14">
    <p:pos x="6000" y="0"/>
    <p:text>Thêm 1 slide để nói về Discussion and Limitations</p:text>
  </p:cm>
</p:cmLst>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2.png>
</file>

<file path=ppt/media/image3.jpe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30b215915f4_1_9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2" name="Google Shape;142;g30b215915f4_1_9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3" name="Google Shape;143;g30b215915f4_1_9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a:extLst>
            <a:ext uri="{FF2B5EF4-FFF2-40B4-BE49-F238E27FC236}">
              <a16:creationId xmlns:a16="http://schemas.microsoft.com/office/drawing/2014/main" id="{BDAE9AC3-F767-FDCE-7CD6-DC431D64DF53}"/>
            </a:ext>
          </a:extLst>
        </p:cNvPr>
        <p:cNvGrpSpPr/>
        <p:nvPr/>
      </p:nvGrpSpPr>
      <p:grpSpPr>
        <a:xfrm>
          <a:off x="0" y="0"/>
          <a:ext cx="0" cy="0"/>
          <a:chOff x="0" y="0"/>
          <a:chExt cx="0" cy="0"/>
        </a:xfrm>
      </p:grpSpPr>
      <p:sp>
        <p:nvSpPr>
          <p:cNvPr id="171" name="Google Shape;171;g30b2140cd16_0_21:notes">
            <a:extLst>
              <a:ext uri="{FF2B5EF4-FFF2-40B4-BE49-F238E27FC236}">
                <a16:creationId xmlns:a16="http://schemas.microsoft.com/office/drawing/2014/main" id="{3C09D2D6-56F7-CED9-8635-763F06972B21}"/>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158750" indent="0">
              <a:buNone/>
            </a:pPr>
            <a:r>
              <a:rPr lang="vi-VN" b="1" dirty="0"/>
              <a:t>Lời dẫn:</a:t>
            </a:r>
            <a:br>
              <a:rPr lang="vi-VN" dirty="0"/>
            </a:br>
            <a:r>
              <a:rPr lang="vi-VN" dirty="0"/>
              <a:t>"Để hiểu rõ hơn về cách thức một cuộc tấn công </a:t>
            </a:r>
            <a:r>
              <a:rPr lang="vi-VN" dirty="0" err="1"/>
              <a:t>Transfer</a:t>
            </a:r>
            <a:r>
              <a:rPr lang="vi-VN" dirty="0"/>
              <a:t> </a:t>
            </a:r>
            <a:r>
              <a:rPr lang="vi-VN" dirty="0" err="1"/>
              <a:t>Learning</a:t>
            </a:r>
            <a:r>
              <a:rPr lang="vi-VN" dirty="0"/>
              <a:t> diễn ra, chúng ta cần đi qua từng giai đoạn. Thông thường, một kịch bản tấn công sẽ được chia thành bốn giai đoạn chính: từ việc lập kế hoạch ban đầu, thao túng dữ liệu, can thiệp vào mô hình, cho đến triển khai tấn công cuối cùng. Hãy cùng xem xét từng bước chi tiết."</a:t>
            </a:r>
            <a:endParaRPr lang="en-US" dirty="0"/>
          </a:p>
          <a:p>
            <a:pPr marL="158750" indent="0">
              <a:buNone/>
            </a:pPr>
            <a:endParaRPr lang="en-US" dirty="0">
              <a:solidFill>
                <a:schemeClr val="dk1"/>
              </a:solidFill>
            </a:endParaRPr>
          </a:p>
          <a:p>
            <a:pPr marL="158750" indent="0">
              <a:buNone/>
            </a:pPr>
            <a:r>
              <a:rPr lang="en-US" b="1" dirty="0"/>
              <a:t>Điểm </a:t>
            </a:r>
            <a:r>
              <a:rPr lang="en-US" b="1" dirty="0" err="1"/>
              <a:t>nhấn</a:t>
            </a:r>
            <a:r>
              <a:rPr lang="en-US" b="1" dirty="0"/>
              <a:t>:</a:t>
            </a:r>
          </a:p>
          <a:p>
            <a:pPr marL="158750" indent="0">
              <a:buNone/>
            </a:pPr>
            <a:r>
              <a:rPr lang="vi-VN" b="1" dirty="0"/>
              <a:t>Giai đoạn 1: Do thám và lập kế hoạch</a:t>
            </a:r>
          </a:p>
          <a:p>
            <a:pPr>
              <a:buFont typeface="+mj-lt"/>
              <a:buAutoNum type="arabicPeriod"/>
            </a:pPr>
            <a:r>
              <a:rPr lang="vi-VN" b="1" dirty="0"/>
              <a:t>Xác định mô hình mục tiêu:</a:t>
            </a:r>
            <a:endParaRPr lang="vi-VN" dirty="0"/>
          </a:p>
          <a:p>
            <a:pPr marL="457200" lvl="1" indent="0">
              <a:buFont typeface="+mj-lt"/>
              <a:buNone/>
            </a:pPr>
            <a:r>
              <a:rPr lang="vi-VN" dirty="0"/>
              <a:t>Kẻ tấn công nghiên cứu các mô hình tiền huấn luyện công khai hoặc các mô hình đã triển khai trong tổ chức mục tiêu.</a:t>
            </a:r>
          </a:p>
          <a:p>
            <a:pPr marL="457200" lvl="1" indent="0">
              <a:buFont typeface="+mj-lt"/>
              <a:buNone/>
            </a:pPr>
            <a:r>
              <a:rPr lang="vi-VN" dirty="0"/>
              <a:t>Hiểu rõ chức năng và mục đích sử dụng của mô hình để tìm điểm yếu.</a:t>
            </a:r>
            <a:endParaRPr lang="en-US" dirty="0"/>
          </a:p>
          <a:p>
            <a:pPr marL="457200" lvl="1" indent="0">
              <a:buFont typeface="+mj-lt"/>
              <a:buNone/>
            </a:pPr>
            <a:endParaRPr lang="vi-VN" dirty="0"/>
          </a:p>
          <a:p>
            <a:pPr>
              <a:buFont typeface="+mj-lt"/>
              <a:buAutoNum type="arabicPeriod"/>
            </a:pPr>
            <a:r>
              <a:rPr lang="vi-VN" b="1" dirty="0"/>
              <a:t>Phân tích dữ liệu và sự tương đồng miền:</a:t>
            </a:r>
            <a:endParaRPr lang="vi-VN" dirty="0"/>
          </a:p>
          <a:p>
            <a:pPr marL="457200" lvl="1" indent="0">
              <a:buFont typeface="+mj-lt"/>
              <a:buNone/>
            </a:pPr>
            <a:r>
              <a:rPr lang="vi-VN" dirty="0"/>
              <a:t>Đánh giá mức độ tương đồng giữa miền dữ liệu của mô hình mục tiêu và miền tấn công mà kẻ tấn công muốn khai thác.</a:t>
            </a:r>
          </a:p>
          <a:p>
            <a:pPr marL="457200" lvl="1" indent="0">
              <a:buFont typeface="+mj-lt"/>
              <a:buNone/>
            </a:pPr>
            <a:r>
              <a:rPr lang="vi-VN" dirty="0"/>
              <a:t>Ví dụ: Một mô hình nhận diện giao thông ở Mỹ có thể dễ dàng chuyển giao để nhận diện giao thông ở Thụy Điển, nhưng cũng là cơ hội để kẻ tấn công chèn dữ liệu độc hại.</a:t>
            </a:r>
            <a:endParaRPr lang="en-US" dirty="0"/>
          </a:p>
          <a:p>
            <a:pPr marL="457200" lvl="1" indent="0">
              <a:buFont typeface="+mj-lt"/>
              <a:buNone/>
            </a:pPr>
            <a:endParaRPr lang="vi-VN" dirty="0"/>
          </a:p>
          <a:p>
            <a:pPr>
              <a:buFont typeface="+mj-lt"/>
              <a:buAutoNum type="arabicPeriod"/>
            </a:pPr>
            <a:r>
              <a:rPr lang="vi-VN" b="1" dirty="0"/>
              <a:t>Chọn mục tiêu tấn công:</a:t>
            </a:r>
            <a:endParaRPr lang="vi-VN" dirty="0"/>
          </a:p>
          <a:p>
            <a:pPr marL="457200" lvl="1" indent="0">
              <a:buFont typeface="+mj-lt"/>
              <a:buNone/>
            </a:pPr>
            <a:r>
              <a:rPr lang="vi-VN" dirty="0"/>
              <a:t>Kẻ tấn công xác định kết quả mong muốn, chẳng hạn:</a:t>
            </a:r>
          </a:p>
          <a:p>
            <a:pPr marL="1143000" lvl="2" indent="-228600">
              <a:buFont typeface="+mj-lt"/>
              <a:buAutoNum type="arabicPeriod"/>
            </a:pPr>
            <a:r>
              <a:rPr lang="vi-VN" dirty="0"/>
              <a:t>Gây lỗi phân loại.</a:t>
            </a:r>
          </a:p>
          <a:p>
            <a:pPr marL="1143000" lvl="2" indent="-228600">
              <a:buFont typeface="+mj-lt"/>
              <a:buAutoNum type="arabicPeriod"/>
            </a:pPr>
            <a:r>
              <a:rPr lang="vi-VN" dirty="0"/>
              <a:t>Trích xuất dữ liệu nhạy cảm.</a:t>
            </a:r>
          </a:p>
          <a:p>
            <a:pPr marL="1143000" lvl="2" indent="-228600">
              <a:buFont typeface="+mj-lt"/>
              <a:buAutoNum type="arabicPeriod"/>
            </a:pPr>
            <a:r>
              <a:rPr lang="vi-VN" dirty="0"/>
              <a:t>Thao túng hành vi của mô hình.</a:t>
            </a:r>
          </a:p>
          <a:p>
            <a:pPr marL="158750" indent="0">
              <a:buNone/>
            </a:pPr>
            <a:endParaRPr lang="en-US" b="1" dirty="0"/>
          </a:p>
          <a:p>
            <a:pPr marL="158750" indent="0">
              <a:buNone/>
            </a:pPr>
            <a:r>
              <a:rPr lang="vi-VN" b="1" dirty="0"/>
              <a:t>Giai đoạn 2: Nhiễm độc dữ liệu và tạo ví dụ đối kháng</a:t>
            </a:r>
          </a:p>
          <a:p>
            <a:pPr>
              <a:buFont typeface="+mj-lt"/>
              <a:buAutoNum type="arabicPeriod"/>
            </a:pPr>
            <a:r>
              <a:rPr lang="vi-VN" b="1" dirty="0"/>
              <a:t>Nhiễm độc dữ liệu nguồn:</a:t>
            </a:r>
            <a:endParaRPr lang="vi-VN" dirty="0"/>
          </a:p>
          <a:p>
            <a:pPr marL="457200" lvl="1" indent="0">
              <a:buFont typeface="+mj-lt"/>
              <a:buNone/>
            </a:pPr>
            <a:r>
              <a:rPr lang="vi-VN" dirty="0"/>
              <a:t>Chèn dữ liệu bị thao túng (</a:t>
            </a:r>
            <a:r>
              <a:rPr lang="vi-VN" dirty="0" err="1"/>
              <a:t>poisoned</a:t>
            </a:r>
            <a:r>
              <a:rPr lang="vi-VN" dirty="0"/>
              <a:t> </a:t>
            </a:r>
            <a:r>
              <a:rPr lang="vi-VN" dirty="0" err="1"/>
              <a:t>data</a:t>
            </a:r>
            <a:r>
              <a:rPr lang="vi-VN" dirty="0"/>
              <a:t>) vào tập dữ liệu huấn luyện của mô hình nguồn.</a:t>
            </a:r>
          </a:p>
          <a:p>
            <a:pPr marL="457200" lvl="1" indent="0">
              <a:buFont typeface="+mj-lt"/>
              <a:buNone/>
            </a:pPr>
            <a:r>
              <a:rPr lang="vi-VN" dirty="0"/>
              <a:t>Ví dụ: Thêm các hình ảnh có </a:t>
            </a:r>
            <a:r>
              <a:rPr lang="vi-VN" dirty="0" err="1"/>
              <a:t>trigger</a:t>
            </a:r>
            <a:r>
              <a:rPr lang="vi-VN" dirty="0"/>
              <a:t> (như biểu tượng đặc biệt) để mô hình học sai.</a:t>
            </a:r>
            <a:endParaRPr lang="en-US" dirty="0"/>
          </a:p>
          <a:p>
            <a:pPr marL="457200" lvl="1" indent="0">
              <a:buFont typeface="+mj-lt"/>
              <a:buNone/>
            </a:pPr>
            <a:endParaRPr lang="vi-VN" dirty="0"/>
          </a:p>
          <a:p>
            <a:pPr>
              <a:buFont typeface="+mj-lt"/>
              <a:buAutoNum type="arabicPeriod"/>
            </a:pPr>
            <a:r>
              <a:rPr lang="vi-VN" b="1" dirty="0"/>
              <a:t>Tạo ví dụ đối kháng:</a:t>
            </a:r>
            <a:endParaRPr lang="vi-VN" dirty="0"/>
          </a:p>
          <a:p>
            <a:pPr marL="457200" lvl="1" indent="0">
              <a:buFont typeface="+mj-lt"/>
              <a:buNone/>
            </a:pPr>
            <a:r>
              <a:rPr lang="vi-VN" dirty="0"/>
              <a:t>Sinh các đầu vào được thiết kế cẩn thận (</a:t>
            </a:r>
            <a:r>
              <a:rPr lang="vi-VN" i="1" dirty="0" err="1"/>
              <a:t>adversarial</a:t>
            </a:r>
            <a:r>
              <a:rPr lang="vi-VN" i="1" dirty="0"/>
              <a:t> </a:t>
            </a:r>
            <a:r>
              <a:rPr lang="vi-VN" i="1" dirty="0" err="1"/>
              <a:t>examples</a:t>
            </a:r>
            <a:r>
              <a:rPr lang="vi-VN" dirty="0"/>
              <a:t>) để khai thác lỗ hổng của mô hình.</a:t>
            </a:r>
          </a:p>
          <a:p>
            <a:pPr marL="742950" lvl="1" indent="-285750">
              <a:buFont typeface="+mj-lt"/>
              <a:buAutoNum type="arabicPeriod"/>
            </a:pPr>
            <a:r>
              <a:rPr lang="vi-VN" b="1" dirty="0"/>
              <a:t>Kỹ thuật liên quan:</a:t>
            </a:r>
            <a:endParaRPr lang="vi-VN" dirty="0"/>
          </a:p>
          <a:p>
            <a:pPr marL="1143000" lvl="2" indent="-228600">
              <a:buFont typeface="+mj-lt"/>
              <a:buAutoNum type="arabicPeriod"/>
            </a:pPr>
            <a:r>
              <a:rPr lang="vi-VN" b="1" dirty="0" err="1"/>
              <a:t>Pixel</a:t>
            </a:r>
            <a:r>
              <a:rPr lang="vi-VN" b="1" dirty="0"/>
              <a:t> </a:t>
            </a:r>
            <a:r>
              <a:rPr lang="vi-VN" b="1" dirty="0" err="1"/>
              <a:t>attack</a:t>
            </a:r>
            <a:r>
              <a:rPr lang="vi-VN" b="1" dirty="0"/>
              <a:t>:</a:t>
            </a:r>
            <a:r>
              <a:rPr lang="vi-VN" dirty="0"/>
              <a:t> Thay đổi một số </a:t>
            </a:r>
            <a:r>
              <a:rPr lang="vi-VN" dirty="0" err="1"/>
              <a:t>pixel</a:t>
            </a:r>
            <a:r>
              <a:rPr lang="vi-VN" dirty="0"/>
              <a:t> nhỏ mà mắt người không nhận ra nhưng mô hình sẽ đưa ra dự đoán sai.</a:t>
            </a:r>
          </a:p>
          <a:p>
            <a:pPr marL="1143000" lvl="2" indent="-228600">
              <a:buFont typeface="+mj-lt"/>
              <a:buAutoNum type="arabicPeriod"/>
            </a:pPr>
            <a:r>
              <a:rPr lang="vi-VN" b="1" dirty="0" err="1"/>
              <a:t>Adversarial</a:t>
            </a:r>
            <a:r>
              <a:rPr lang="vi-VN" b="1" dirty="0"/>
              <a:t> </a:t>
            </a:r>
            <a:r>
              <a:rPr lang="vi-VN" b="1" dirty="0" err="1"/>
              <a:t>perturbation</a:t>
            </a:r>
            <a:r>
              <a:rPr lang="vi-VN" b="1" dirty="0"/>
              <a:t>:</a:t>
            </a:r>
            <a:r>
              <a:rPr lang="vi-VN" dirty="0"/>
              <a:t> Thêm nhiễu vào đầu vào để làm tăng khả năng chuyển giao tấn công giữa các mô hình.</a:t>
            </a:r>
          </a:p>
          <a:p>
            <a:pPr>
              <a:buFont typeface="+mj-lt"/>
              <a:buAutoNum type="arabicPeriod"/>
            </a:pPr>
            <a:r>
              <a:rPr lang="vi-VN" b="1" dirty="0"/>
              <a:t>Hậu quả:</a:t>
            </a:r>
            <a:endParaRPr lang="vi-VN" dirty="0"/>
          </a:p>
          <a:p>
            <a:pPr marL="742950" lvl="1" indent="-285750">
              <a:buFont typeface="+mj-lt"/>
              <a:buAutoNum type="arabicPeriod"/>
            </a:pPr>
            <a:r>
              <a:rPr lang="vi-VN" dirty="0"/>
              <a:t>Những ví dụ này có thể làm lệch nhãn (</a:t>
            </a:r>
            <a:r>
              <a:rPr lang="vi-VN" i="1" dirty="0" err="1"/>
              <a:t>label</a:t>
            </a:r>
            <a:r>
              <a:rPr lang="vi-VN" i="1" dirty="0"/>
              <a:t> </a:t>
            </a:r>
            <a:r>
              <a:rPr lang="vi-VN" i="1" dirty="0" err="1"/>
              <a:t>drift</a:t>
            </a:r>
            <a:r>
              <a:rPr lang="vi-VN" dirty="0"/>
              <a:t>), gây gián đoạn quy trình CI/CD và làm sai lệch việc huấn luyện các mô hình mới.</a:t>
            </a:r>
          </a:p>
          <a:p>
            <a:pPr marL="158750" indent="0">
              <a:buNone/>
            </a:pPr>
            <a:endParaRPr lang="en-US" b="1" dirty="0"/>
          </a:p>
          <a:p>
            <a:pPr marL="158750" indent="0">
              <a:buNone/>
            </a:pPr>
            <a:r>
              <a:rPr lang="vi-VN" b="1" dirty="0"/>
              <a:t>Giai đoạn 3: Thao túng mô hình và chuyển giao</a:t>
            </a:r>
          </a:p>
          <a:p>
            <a:pPr>
              <a:buFont typeface="+mj-lt"/>
              <a:buAutoNum type="arabicPeriod"/>
            </a:pPr>
            <a:r>
              <a:rPr lang="vi-VN" b="1" dirty="0"/>
              <a:t>Sử dụng mô-đun </a:t>
            </a:r>
            <a:r>
              <a:rPr lang="vi-VN" b="1" dirty="0" err="1"/>
              <a:t>Adapter</a:t>
            </a:r>
            <a:r>
              <a:rPr lang="vi-VN" b="1" dirty="0"/>
              <a:t>:</a:t>
            </a:r>
            <a:endParaRPr lang="vi-VN" dirty="0"/>
          </a:p>
          <a:p>
            <a:pPr marL="742950" lvl="1" indent="-285750">
              <a:buFont typeface="+mj-lt"/>
              <a:buAutoNum type="arabicPeriod"/>
            </a:pPr>
            <a:r>
              <a:rPr lang="vi-VN" dirty="0"/>
              <a:t>Kẻ tấn công sử dụng các </a:t>
            </a:r>
            <a:r>
              <a:rPr lang="vi-VN" dirty="0" err="1"/>
              <a:t>module</a:t>
            </a:r>
            <a:r>
              <a:rPr lang="vi-VN" dirty="0"/>
              <a:t> </a:t>
            </a:r>
            <a:r>
              <a:rPr lang="vi-VN" dirty="0" err="1"/>
              <a:t>adapter</a:t>
            </a:r>
            <a:r>
              <a:rPr lang="vi-VN" dirty="0"/>
              <a:t> để tinh chỉnh một số lớp của mô hình mà không cần huấn luyện lại toàn bộ kiến trúc.</a:t>
            </a:r>
          </a:p>
          <a:p>
            <a:pPr marL="742950" lvl="1" indent="-285750">
              <a:buFont typeface="+mj-lt"/>
              <a:buAutoNum type="arabicPeriod"/>
            </a:pPr>
            <a:r>
              <a:rPr lang="vi-VN" b="1" dirty="0"/>
              <a:t>Lưu ý:</a:t>
            </a:r>
            <a:r>
              <a:rPr lang="vi-VN" dirty="0"/>
              <a:t> Nhiễm độc chỉ 0.001% dữ liệu cũng có thể gây ảnh hưởng lớn.</a:t>
            </a:r>
            <a:endParaRPr lang="en-US" dirty="0"/>
          </a:p>
          <a:p>
            <a:pPr marL="742950" lvl="1" indent="-285750">
              <a:buFont typeface="+mj-lt"/>
              <a:buAutoNum type="arabicPeriod"/>
            </a:pPr>
            <a:endParaRPr lang="vi-VN" dirty="0"/>
          </a:p>
          <a:p>
            <a:pPr>
              <a:buFont typeface="+mj-lt"/>
              <a:buAutoNum type="arabicPeriod"/>
            </a:pPr>
            <a:r>
              <a:rPr lang="vi-VN" b="1" dirty="0"/>
              <a:t>Tinh chỉnh và huấn luyện lại:</a:t>
            </a:r>
            <a:r>
              <a:rPr lang="en-US" b="1" dirty="0"/>
              <a:t> </a:t>
            </a:r>
            <a:r>
              <a:rPr lang="vi-VN" dirty="0"/>
              <a:t>Nếu có đủ dữ liệu, kẻ tấn công có thể huấn luyện lại toàn bộ mô hình hoặc một số lớp cụ thể trên tập dữ liệu độc hại.</a:t>
            </a:r>
            <a:r>
              <a:rPr lang="en-US" dirty="0"/>
              <a:t> </a:t>
            </a:r>
            <a:r>
              <a:rPr lang="vi-VN" dirty="0"/>
              <a:t>Mục tiêu là đảm bảo rằng hành vi sai lệch được nhúng vào mô hình mà không bị phát hiện.</a:t>
            </a:r>
          </a:p>
          <a:p>
            <a:pPr marL="158750" indent="0">
              <a:buNone/>
            </a:pPr>
            <a:endParaRPr lang="en-US" b="1" dirty="0"/>
          </a:p>
          <a:p>
            <a:pPr marL="158750" indent="0">
              <a:buNone/>
            </a:pPr>
            <a:r>
              <a:rPr lang="vi-VN" b="1" dirty="0"/>
              <a:t>Giai đoạn 4: Triển khai và khai thác</a:t>
            </a:r>
          </a:p>
          <a:p>
            <a:pPr>
              <a:buFont typeface="+mj-lt"/>
              <a:buAutoNum type="arabicPeriod"/>
            </a:pPr>
            <a:r>
              <a:rPr lang="vi-VN" b="1" dirty="0"/>
              <a:t>Triển khai mô hình tấn công:</a:t>
            </a:r>
            <a:r>
              <a:rPr lang="en-US" b="1" dirty="0"/>
              <a:t> </a:t>
            </a:r>
            <a:r>
              <a:rPr lang="vi-VN" dirty="0"/>
              <a:t>Kẻ tấn công tích hợp mô hình bị thao túng vào hệ thống mục tiêu hoặc khai thác từ xa qua API, ứng dụng hoặc các kênh tấn công khác.</a:t>
            </a:r>
          </a:p>
          <a:p>
            <a:pPr>
              <a:buFont typeface="+mj-lt"/>
              <a:buAutoNum type="arabicPeriod"/>
            </a:pPr>
            <a:r>
              <a:rPr lang="vi-VN" b="1" dirty="0"/>
              <a:t>Kích hoạt tấn công:</a:t>
            </a:r>
            <a:r>
              <a:rPr lang="en-US" b="1" dirty="0"/>
              <a:t> </a:t>
            </a:r>
            <a:r>
              <a:rPr lang="vi-VN" dirty="0"/>
              <a:t>Sử dụng các đầu vào đã thiết kế hoặc khai thác lỗ hổng trong môi trường triển khai.</a:t>
            </a:r>
            <a:r>
              <a:rPr lang="en-US" dirty="0"/>
              <a:t> </a:t>
            </a:r>
            <a:r>
              <a:rPr lang="vi-VN" dirty="0"/>
              <a:t>Ví dụ: Một hình ảnh chứa </a:t>
            </a:r>
            <a:r>
              <a:rPr lang="vi-VN" dirty="0" err="1"/>
              <a:t>trigger</a:t>
            </a:r>
            <a:r>
              <a:rPr lang="vi-VN" dirty="0"/>
              <a:t> có thể khiến xe tự lái hiểu nhầm biển báo tốc độ "80 </a:t>
            </a:r>
            <a:r>
              <a:rPr lang="vi-VN" dirty="0" err="1"/>
              <a:t>km</a:t>
            </a:r>
            <a:r>
              <a:rPr lang="vi-VN" dirty="0"/>
              <a:t>/h" thành "STOP," gây ra sự cố nguy hiểm.</a:t>
            </a:r>
          </a:p>
          <a:p>
            <a:pPr marL="158750" indent="0">
              <a:buNone/>
            </a:pPr>
            <a:endParaRPr lang="en-US" dirty="0">
              <a:solidFill>
                <a:schemeClr val="dk1"/>
              </a:solidFill>
            </a:endParaRPr>
          </a:p>
          <a:p>
            <a:r>
              <a:rPr lang="vi-VN" b="1" dirty="0"/>
              <a:t>[Lời dẫn:]</a:t>
            </a:r>
          </a:p>
          <a:p>
            <a:r>
              <a:rPr lang="vi-VN" dirty="0"/>
              <a:t>"Để hiểu rõ động cơ của các cuộc tấn công Transfer Learning, chúng ta cần xem xét hai khía cạnh chính: lợi ích mà kẻ tấn công nhắm đến và những hạn chế tồn tại trong quá trình tinh chỉnh (Fine-tuning) – một phương pháp phổ biến trong học chuyển giao."</a:t>
            </a:r>
          </a:p>
          <a:p>
            <a:r>
              <a:rPr lang="vi-VN" b="1" dirty="0"/>
              <a:t>Lợi ích của tấn công:</a:t>
            </a:r>
          </a:p>
          <a:p>
            <a:r>
              <a:rPr lang="vi-VN" dirty="0"/>
              <a:t>Kẻ tấn công thực hiện các cuộc tấn công Transfer Learning vì các lý do sau:</a:t>
            </a:r>
          </a:p>
          <a:p>
            <a:pPr>
              <a:buFont typeface="+mj-lt"/>
              <a:buAutoNum type="arabicPeriod"/>
            </a:pPr>
            <a:r>
              <a:rPr lang="vi-VN" b="1" dirty="0"/>
              <a:t>Gây lỗi phân loại (Misclassification):</a:t>
            </a:r>
            <a:endParaRPr lang="vi-VN" dirty="0"/>
          </a:p>
          <a:p>
            <a:pPr marL="742950" lvl="1" indent="-285750">
              <a:buFont typeface="+mj-lt"/>
              <a:buAutoNum type="arabicPeriod"/>
            </a:pPr>
            <a:r>
              <a:rPr lang="vi-VN" dirty="0"/>
              <a:t>Kẻ tấn công có thể thay đổi kết quả dự đoán của mô hình, dẫn đến hậu quả nghiêm trọng trong các hệ thống quan trọng.</a:t>
            </a:r>
          </a:p>
          <a:p>
            <a:pPr marL="742950" lvl="1" indent="-285750">
              <a:buFont typeface="+mj-lt"/>
              <a:buAutoNum type="arabicPeriod"/>
            </a:pPr>
            <a:r>
              <a:rPr lang="vi-VN" b="1" dirty="0"/>
              <a:t>Ví dụ:</a:t>
            </a:r>
            <a:endParaRPr lang="vi-VN" dirty="0"/>
          </a:p>
          <a:p>
            <a:pPr marL="1143000" lvl="2" indent="-228600">
              <a:buFont typeface="+mj-lt"/>
              <a:buAutoNum type="arabicPeriod"/>
            </a:pPr>
            <a:r>
              <a:rPr lang="vi-VN" dirty="0"/>
              <a:t>Trong xe tự lái, một ví dụ đối kháng có thể khiến hệ thống nhận diện sai biển báo "STOP" thành "80 km/h," gây ra tai nạn.</a:t>
            </a:r>
          </a:p>
          <a:p>
            <a:pPr marL="1143000" lvl="2" indent="-228600">
              <a:buFont typeface="+mj-lt"/>
              <a:buAutoNum type="arabicPeriod"/>
            </a:pPr>
            <a:r>
              <a:rPr lang="vi-VN" dirty="0"/>
              <a:t>Trong y tế, một hình ảnh nhiễm độc có thể làm mô hình bỏ sót chẩn đoán ung thư.</a:t>
            </a:r>
          </a:p>
          <a:p>
            <a:pPr>
              <a:buFont typeface="+mj-lt"/>
              <a:buAutoNum type="arabicPeriod"/>
            </a:pPr>
            <a:r>
              <a:rPr lang="vi-VN" b="1" dirty="0"/>
              <a:t>Phá vỡ tính toàn vẹn của hệ thống (Integrity Violation):</a:t>
            </a:r>
            <a:endParaRPr lang="vi-VN" dirty="0"/>
          </a:p>
          <a:p>
            <a:pPr marL="742950" lvl="1" indent="-285750">
              <a:buFont typeface="+mj-lt"/>
              <a:buAutoNum type="arabicPeriod"/>
            </a:pPr>
            <a:r>
              <a:rPr lang="vi-VN" dirty="0"/>
              <a:t>Bằng cách khai thác các điểm yếu trong mô hình hoặc dữ liệu huấn luyện, kẻ tấn công có thể phá hoại chức năng của hệ thống, làm mất lòng tin từ người dùng.</a:t>
            </a:r>
          </a:p>
          <a:p>
            <a:pPr marL="742950" lvl="1" indent="-285750">
              <a:buFont typeface="+mj-lt"/>
              <a:buAutoNum type="arabicPeriod"/>
            </a:pPr>
            <a:r>
              <a:rPr lang="vi-VN" b="1" dirty="0"/>
              <a:t>Ví dụ:</a:t>
            </a:r>
            <a:r>
              <a:rPr lang="vi-VN" dirty="0"/>
              <a:t> Hệ thống phát hiện gian lận trong ngân hàng có thể bị đánh lừa, dẫn đến việc chấp thuận các giao dịch bất hợp pháp.</a:t>
            </a:r>
          </a:p>
          <a:p>
            <a:pPr>
              <a:buFont typeface="+mj-lt"/>
              <a:buAutoNum type="arabicPeriod"/>
            </a:pPr>
            <a:r>
              <a:rPr lang="vi-VN" b="1" dirty="0"/>
              <a:t>Rò rỉ dữ liệu nhạy cảm (Sensitive Data Leakage):</a:t>
            </a:r>
            <a:endParaRPr lang="vi-VN" dirty="0"/>
          </a:p>
          <a:p>
            <a:pPr marL="742950" lvl="1" indent="-285750">
              <a:buFont typeface="+mj-lt"/>
              <a:buAutoNum type="arabicPeriod"/>
            </a:pPr>
            <a:r>
              <a:rPr lang="vi-VN" dirty="0"/>
              <a:t>Các cuộc tấn công có thể khai thác dữ liệu huấn luyện để lấy cắp thông tin cá nhân hoặc dữ liệu nhạy cảm.</a:t>
            </a:r>
          </a:p>
          <a:p>
            <a:pPr marL="742950" lvl="1" indent="-285750">
              <a:buFont typeface="+mj-lt"/>
              <a:buAutoNum type="arabicPeriod"/>
            </a:pPr>
            <a:r>
              <a:rPr lang="vi-VN" b="1" dirty="0"/>
              <a:t>Ví dụ:</a:t>
            </a:r>
            <a:endParaRPr lang="vi-VN" dirty="0"/>
          </a:p>
          <a:p>
            <a:pPr marL="1143000" lvl="2" indent="-228600">
              <a:buFont typeface="+mj-lt"/>
              <a:buAutoNum type="arabicPeriod"/>
            </a:pPr>
            <a:r>
              <a:rPr lang="vi-VN" dirty="0"/>
              <a:t>Một mô hình tinh chỉnh từ dữ liệu y tế có thể vô tình tiết lộ thông tin sức khỏe của bệnh nhân khi bị tấn công.</a:t>
            </a:r>
          </a:p>
          <a:p>
            <a:pPr marL="1143000" lvl="2" indent="-228600">
              <a:buFont typeface="+mj-lt"/>
              <a:buAutoNum type="arabicPeriod"/>
            </a:pPr>
            <a:r>
              <a:rPr lang="vi-VN" dirty="0"/>
              <a:t>Điều này đặc biệt nguy hiểm khi dữ liệu huấn luyện chứa thông tin nhận dạng cá nhân (</a:t>
            </a:r>
            <a:r>
              <a:rPr lang="en-US" dirty="0"/>
              <a:t>Personally Identifiable Information - PII</a:t>
            </a:r>
            <a:r>
              <a:rPr lang="vi-VN" dirty="0"/>
              <a:t>).</a:t>
            </a:r>
          </a:p>
          <a:p>
            <a:r>
              <a:rPr lang="vi-VN" b="1" dirty="0"/>
              <a:t>Hạn chế của Fine-tuning:</a:t>
            </a:r>
          </a:p>
          <a:p>
            <a:r>
              <a:rPr lang="vi-VN" dirty="0"/>
              <a:t>Mặc dù Fine-tuning là một kỹ thuật hiệu quả trong học chuyển giao, nó lại có những nhược điểm khiến mô hình dễ bị tấn công:</a:t>
            </a:r>
          </a:p>
          <a:p>
            <a:pPr>
              <a:buFont typeface="+mj-lt"/>
              <a:buAutoNum type="arabicPeriod"/>
            </a:pPr>
            <a:r>
              <a:rPr lang="vi-VN" b="1" dirty="0"/>
              <a:t>Tăng nguy cơ bị tấn công hộp đen (Black-box Attack):</a:t>
            </a:r>
            <a:endParaRPr lang="vi-VN" dirty="0"/>
          </a:p>
          <a:p>
            <a:pPr marL="742950" lvl="1" indent="-285750">
              <a:buFont typeface="+mj-lt"/>
              <a:buAutoNum type="arabicPeriod"/>
            </a:pPr>
            <a:r>
              <a:rPr lang="vi-VN" dirty="0"/>
              <a:t>Mô hình tinh chỉnh sử dụng trọng số và kiến trúc từ mô hình nguồn.</a:t>
            </a:r>
          </a:p>
          <a:p>
            <a:pPr marL="742950" lvl="1" indent="-285750">
              <a:buFont typeface="+mj-lt"/>
              <a:buAutoNum type="arabicPeriod"/>
            </a:pPr>
            <a:r>
              <a:rPr lang="vi-VN" dirty="0"/>
              <a:t>Kẻ tấn công có thể sử dụng ví dụ đối kháng được tạo từ mô hình nguồn để tấn công mô hình tinh chỉnh một cách hiệu quả hơn.</a:t>
            </a:r>
          </a:p>
          <a:p>
            <a:pPr marL="742950" lvl="1" indent="-285750">
              <a:buFont typeface="+mj-lt"/>
              <a:buAutoNum type="arabicPeriod"/>
            </a:pPr>
            <a:r>
              <a:rPr lang="vi-VN" b="1" dirty="0"/>
              <a:t>Ví dụ:</a:t>
            </a:r>
            <a:endParaRPr lang="vi-VN" dirty="0"/>
          </a:p>
          <a:p>
            <a:pPr marL="1143000" lvl="2" indent="-228600">
              <a:buFont typeface="+mj-lt"/>
              <a:buAutoNum type="arabicPeriod"/>
            </a:pPr>
            <a:r>
              <a:rPr lang="vi-VN" dirty="0"/>
              <a:t>Trong bài toán MNIST (nhận diện chữ số), các ví dụ đối kháng từ mô hình nguồn SVHN có thể dễ dàng làm sai lệch mô hình tinh chỉnh.</a:t>
            </a:r>
          </a:p>
          <a:p>
            <a:pPr>
              <a:buFont typeface="+mj-lt"/>
              <a:buAutoNum type="arabicPeriod"/>
            </a:pPr>
            <a:r>
              <a:rPr lang="vi-VN" b="1" dirty="0"/>
              <a:t>Thiếu khả năng tổng quát hóa (Overfitting):</a:t>
            </a:r>
            <a:endParaRPr lang="vi-VN" dirty="0"/>
          </a:p>
          <a:p>
            <a:pPr marL="742950" lvl="1" indent="-285750">
              <a:buFont typeface="+mj-lt"/>
              <a:buAutoNum type="arabicPeriod"/>
            </a:pPr>
            <a:r>
              <a:rPr lang="vi-VN" dirty="0"/>
              <a:t>Fine-tuning trên một tập dữ liệu nhỏ có thể dẫn đến việc mô hình ghi nhớ dữ liệu thay vì học các đặc điểm khái quát.</a:t>
            </a:r>
          </a:p>
          <a:p>
            <a:pPr marL="742950" lvl="1" indent="-285750">
              <a:buFont typeface="+mj-lt"/>
              <a:buAutoNum type="arabicPeriod"/>
            </a:pPr>
            <a:r>
              <a:rPr lang="vi-VN" dirty="0"/>
              <a:t>Điều này khiến mô hình dễ bị tổn thương trước các tấn công như nhiễu đối kháng (</a:t>
            </a:r>
            <a:r>
              <a:rPr lang="vi-VN" i="1" dirty="0"/>
              <a:t>adversarial perturbation</a:t>
            </a:r>
            <a:r>
              <a:rPr lang="vi-VN" dirty="0"/>
              <a:t>).</a:t>
            </a:r>
          </a:p>
          <a:p>
            <a:pPr>
              <a:buFont typeface="+mj-lt"/>
              <a:buAutoNum type="arabicPeriod"/>
            </a:pPr>
            <a:r>
              <a:rPr lang="vi-VN" b="1" dirty="0"/>
              <a:t>Tính chuyển giao (Transferability):</a:t>
            </a:r>
            <a:endParaRPr lang="vi-VN" dirty="0"/>
          </a:p>
          <a:p>
            <a:pPr marL="742950" lvl="1" indent="-285750">
              <a:buFont typeface="+mj-lt"/>
              <a:buAutoNum type="arabicPeriod"/>
            </a:pPr>
            <a:r>
              <a:rPr lang="vi-VN" dirty="0"/>
              <a:t>Mô hình Fine-tuning có xu hướng kế thừa các lỗ hổng từ mô hình nguồn.</a:t>
            </a:r>
          </a:p>
          <a:p>
            <a:pPr marL="742950" lvl="1" indent="-285750">
              <a:buFont typeface="+mj-lt"/>
              <a:buAutoNum type="arabicPeriod"/>
            </a:pPr>
            <a:r>
              <a:rPr lang="vi-VN" dirty="0"/>
              <a:t>Nếu mô hình nguồn bị nhiễm độc hoặc không an toàn, các rủi ro này có thể được "chuyển giao" sang mô hình tinh chỉnh.</a:t>
            </a:r>
          </a:p>
          <a:p>
            <a:r>
              <a:rPr lang="vi-VN" b="1" dirty="0"/>
              <a:t>Kết luận:</a:t>
            </a:r>
          </a:p>
          <a:p>
            <a:r>
              <a:rPr lang="vi-VN" dirty="0"/>
              <a:t>Kẻ tấn công thực hiện các cuộc tấn công Transfer Learning vì chúng mang lại lợi ích lớn: phá hoại hệ thống, lấy cắp dữ liệu nhạy cảm và khai thác các lỗ hổng cố hữu trong Fine-tuning. Hiểu được lý do tại sao các cuộc tấn công này xảy ra là bước đầu tiên để xác định các chiến lược phòng chống hiệu quả.</a:t>
            </a:r>
          </a:p>
          <a:p>
            <a:pPr marL="158750" indent="0">
              <a:buNone/>
            </a:pPr>
            <a:endParaRPr dirty="0">
              <a:solidFill>
                <a:schemeClr val="dk1"/>
              </a:solidFill>
            </a:endParaRPr>
          </a:p>
        </p:txBody>
      </p:sp>
      <p:sp>
        <p:nvSpPr>
          <p:cNvPr id="172" name="Google Shape;172;g30b2140cd16_0_21:notes">
            <a:extLst>
              <a:ext uri="{FF2B5EF4-FFF2-40B4-BE49-F238E27FC236}">
                <a16:creationId xmlns:a16="http://schemas.microsoft.com/office/drawing/2014/main" id="{7ED06BAE-8ACC-88C5-2794-9B6A32B7C23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961435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a:extLst>
            <a:ext uri="{FF2B5EF4-FFF2-40B4-BE49-F238E27FC236}">
              <a16:creationId xmlns:a16="http://schemas.microsoft.com/office/drawing/2014/main" id="{9F42F7E9-683D-88AD-3972-9EB24AED0D63}"/>
            </a:ext>
          </a:extLst>
        </p:cNvPr>
        <p:cNvGrpSpPr/>
        <p:nvPr/>
      </p:nvGrpSpPr>
      <p:grpSpPr>
        <a:xfrm>
          <a:off x="0" y="0"/>
          <a:ext cx="0" cy="0"/>
          <a:chOff x="0" y="0"/>
          <a:chExt cx="0" cy="0"/>
        </a:xfrm>
      </p:grpSpPr>
      <p:sp>
        <p:nvSpPr>
          <p:cNvPr id="208" name="Google Shape;208;g30b2140cd16_0_6:notes">
            <a:extLst>
              <a:ext uri="{FF2B5EF4-FFF2-40B4-BE49-F238E27FC236}">
                <a16:creationId xmlns:a16="http://schemas.microsoft.com/office/drawing/2014/main" id="{35CCA4F5-120E-D67A-57C7-0DAE3AA0E67C}"/>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9" name="Google Shape;209;g30b2140cd16_0_6:notes">
            <a:extLst>
              <a:ext uri="{FF2B5EF4-FFF2-40B4-BE49-F238E27FC236}">
                <a16:creationId xmlns:a16="http://schemas.microsoft.com/office/drawing/2014/main" id="{87F889CA-65DB-04DF-D049-7F0FED8E034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387615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a:extLst>
            <a:ext uri="{FF2B5EF4-FFF2-40B4-BE49-F238E27FC236}">
              <a16:creationId xmlns:a16="http://schemas.microsoft.com/office/drawing/2014/main" id="{62165A7D-ABC7-B70B-A145-5D2DA947D8BC}"/>
            </a:ext>
          </a:extLst>
        </p:cNvPr>
        <p:cNvGrpSpPr/>
        <p:nvPr/>
      </p:nvGrpSpPr>
      <p:grpSpPr>
        <a:xfrm>
          <a:off x="0" y="0"/>
          <a:ext cx="0" cy="0"/>
          <a:chOff x="0" y="0"/>
          <a:chExt cx="0" cy="0"/>
        </a:xfrm>
      </p:grpSpPr>
      <p:sp>
        <p:nvSpPr>
          <p:cNvPr id="171" name="Google Shape;171;g30b2140cd16_0_21:notes">
            <a:extLst>
              <a:ext uri="{FF2B5EF4-FFF2-40B4-BE49-F238E27FC236}">
                <a16:creationId xmlns:a16="http://schemas.microsoft.com/office/drawing/2014/main" id="{F1BF29B2-9376-84F1-C082-5A9814C4B12F}"/>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158750" indent="0">
              <a:buNone/>
            </a:pPr>
            <a:r>
              <a:rPr lang="vi-VN" b="1" dirty="0"/>
              <a:t>[Lời dẫn:]</a:t>
            </a:r>
            <a:r>
              <a:rPr lang="vi-VN" dirty="0"/>
              <a:t> "Để hiểu rõ hơn về nguy cơ của các cuộc tấn công Transfer Learning, chúng ta cần xác định môi trường và các ứng dụng mà tấn công có thể xảy ra. Điều này sẽ giúp chúng ta nhận diện và phòng ngừa hiệu quả hơn."</a:t>
            </a:r>
          </a:p>
          <a:p>
            <a:pPr marL="158750" indent="0">
              <a:buNone/>
            </a:pPr>
            <a:r>
              <a:rPr lang="vi-VN" b="1" dirty="0"/>
              <a:t>1. Môi trường xảy ra tấn công:</a:t>
            </a:r>
          </a:p>
          <a:p>
            <a:r>
              <a:rPr lang="vi-VN" b="1" dirty="0"/>
              <a:t>Trong quá trình huấn luyện:</a:t>
            </a:r>
            <a:r>
              <a:rPr lang="en-US" b="1" dirty="0"/>
              <a:t> </a:t>
            </a:r>
            <a:r>
              <a:rPr lang="vi-VN" dirty="0"/>
              <a:t>"Tấn công thường xảy ra trong giai đoạn huấn luyện, khi dữ liệu hoặc mô hình nguồn bị nhiễm độc. Kẻ tấn công có thể chèn dữ liệu nhiễm độc vào tập huấn luyện, gây ảnh hưởng đến quá trình học của mô hình, làm sai lệch kết quả." </a:t>
            </a:r>
          </a:p>
          <a:p>
            <a:pPr marL="457200" lvl="1" indent="0">
              <a:buFont typeface="Arial" panose="020B0604020202020204" pitchFamily="34" charset="0"/>
              <a:buNone/>
            </a:pPr>
            <a:r>
              <a:rPr lang="vi-VN" b="1" dirty="0"/>
              <a:t>Ví dụ:</a:t>
            </a:r>
            <a:r>
              <a:rPr lang="vi-VN" dirty="0"/>
              <a:t> Một mô hình được huấn luyện để nhận diện các loại thuốc có thể bị tấn công bằng cách thêm hình ảnh của thuốc giả vào tập dữ liệu.</a:t>
            </a:r>
          </a:p>
          <a:p>
            <a:r>
              <a:rPr lang="vi-VN" b="1" dirty="0"/>
              <a:t>Trong quá trình triển khai:</a:t>
            </a:r>
            <a:r>
              <a:rPr lang="en-US" b="1" dirty="0"/>
              <a:t> </a:t>
            </a:r>
            <a:r>
              <a:rPr lang="vi-VN" dirty="0"/>
              <a:t>"Khi mô hình được triển khai vào hệ thống thực tế, nó cũng trở thành mục tiêu của các cuộc tấn công. Những tấn công này nhằm vào hệ thống đang thực hiện các tác vụ như nhận diện hình ảnh, phân loại văn bản, hoặc phát hiện bất thường." </a:t>
            </a:r>
            <a:endParaRPr lang="en-US" dirty="0"/>
          </a:p>
          <a:p>
            <a:r>
              <a:rPr lang="vi-VN" b="1" dirty="0"/>
              <a:t>Ví dụ:</a:t>
            </a:r>
            <a:r>
              <a:rPr lang="vi-VN" dirty="0"/>
              <a:t> Trong hệ thống phát hiện gian lận, kẻ tấn công có thể sử dụng tấn công đối kháng để khiến hệ thống phân loại nhầm một giao dịch gian lận là hợp pháp.</a:t>
            </a:r>
          </a:p>
          <a:p>
            <a:pPr marL="158750" indent="0">
              <a:buNone/>
            </a:pPr>
            <a:r>
              <a:rPr lang="vi-VN" b="1" dirty="0"/>
              <a:t>2. Ứng dụng bị ảnh hưởng:</a:t>
            </a:r>
          </a:p>
          <a:p>
            <a:r>
              <a:rPr lang="vi-VN" b="1" dirty="0"/>
              <a:t>Xe tự lái:</a:t>
            </a:r>
            <a:r>
              <a:rPr lang="en-US" b="1" dirty="0"/>
              <a:t> </a:t>
            </a:r>
            <a:r>
              <a:rPr lang="vi-VN" dirty="0"/>
              <a:t>"Các mô hình học chuyển giao trong xe tự lái rất nhạy cảm với tấn công, vì chúng đòi hỏi độ chính xác cao trong việc phân tích và phản ứng với môi trường xung quanh." </a:t>
            </a:r>
          </a:p>
          <a:p>
            <a:pPr marL="742950" lvl="1" indent="-285750">
              <a:buFont typeface="Arial" panose="020B0604020202020204" pitchFamily="34" charset="0"/>
              <a:buChar char="•"/>
            </a:pPr>
            <a:r>
              <a:rPr lang="vi-VN" b="1" dirty="0"/>
              <a:t>Nguy cơ:</a:t>
            </a:r>
            <a:r>
              <a:rPr lang="vi-VN" dirty="0"/>
              <a:t> Tấn công đối kháng có thể khiến xe nhận diện sai biển báo giao thông, dẫn đến các quyết định lái xe sai lầm.</a:t>
            </a:r>
          </a:p>
          <a:p>
            <a:r>
              <a:rPr lang="vi-VN" b="1" dirty="0"/>
              <a:t>Y tế:</a:t>
            </a:r>
            <a:r>
              <a:rPr lang="en-US" b="1" dirty="0"/>
              <a:t> </a:t>
            </a:r>
            <a:r>
              <a:rPr lang="vi-VN" dirty="0"/>
              <a:t>"Trong lĩnh vực y tế, tấn công có thể gây ra hậu quả nghiêm trọng, như sai sót trong chẩn đoán bệnh hoặc việc kê đơn sai thuốc." </a:t>
            </a:r>
          </a:p>
          <a:p>
            <a:pPr marL="742950" lvl="1" indent="-285750">
              <a:buFont typeface="Arial" panose="020B0604020202020204" pitchFamily="34" charset="0"/>
              <a:buChar char="•"/>
            </a:pPr>
            <a:r>
              <a:rPr lang="vi-VN" b="1" dirty="0"/>
              <a:t>Nguy cơ:</a:t>
            </a:r>
            <a:r>
              <a:rPr lang="vi-VN" dirty="0"/>
              <a:t> Dữ liệu nhiễm độc có thể khiến mô hình chẩn đoán nhầm bệnh nhân không bị bệnh là bị bệnh, hoặc ngược lại.</a:t>
            </a:r>
          </a:p>
          <a:p>
            <a:r>
              <a:rPr lang="vi-VN" b="1" dirty="0"/>
              <a:t>Tài chính:</a:t>
            </a:r>
            <a:r>
              <a:rPr lang="en-US" b="1" dirty="0"/>
              <a:t> </a:t>
            </a:r>
            <a:r>
              <a:rPr lang="vi-VN" dirty="0"/>
              <a:t>"Các hệ thống tài chính sử dụng Transfer Learning cho phân tích rủi ro và phát hiện gian lận cũng có nguy cơ cao bị tấn công." </a:t>
            </a:r>
          </a:p>
          <a:p>
            <a:pPr marL="742950" lvl="1" indent="-285750">
              <a:buFont typeface="Arial" panose="020B0604020202020204" pitchFamily="34" charset="0"/>
              <a:buChar char="•"/>
            </a:pPr>
            <a:r>
              <a:rPr lang="vi-VN" b="1" dirty="0"/>
              <a:t>Nguy cơ:</a:t>
            </a:r>
            <a:r>
              <a:rPr lang="vi-VN" dirty="0"/>
              <a:t> Tấn công nhằm vào mô hình phân tích rủi ro có thể dẫn đến những quyết định đầu tư sai lầm hoặc không nhận diện được hoạt động gian lận.</a:t>
            </a:r>
          </a:p>
          <a:p>
            <a:pPr marL="158750" indent="0">
              <a:buNone/>
            </a:pPr>
            <a:r>
              <a:rPr lang="vi-VN" b="1" dirty="0"/>
              <a:t>[Kết luận:]</a:t>
            </a:r>
            <a:r>
              <a:rPr lang="vi-VN" dirty="0"/>
              <a:t> "Hiểu rõ về các môi trường và ứng dụng dễ bị tấn công giúp chúng ta chuẩn bị tốt hơn trong việc bảo vệ các hệ thống quan trọng. Bảo mật mô hình học máy không chỉ là một yêu cầu kỹ thuật mà còn là một nhu cầu cấp thiết để bảo vệ xã hội và nền kinh tế."</a:t>
            </a:r>
          </a:p>
        </p:txBody>
      </p:sp>
      <p:sp>
        <p:nvSpPr>
          <p:cNvPr id="172" name="Google Shape;172;g30b2140cd16_0_21:notes">
            <a:extLst>
              <a:ext uri="{FF2B5EF4-FFF2-40B4-BE49-F238E27FC236}">
                <a16:creationId xmlns:a16="http://schemas.microsoft.com/office/drawing/2014/main" id="{16C6EF7E-A9CC-3094-D41E-B5AA70D7EBD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503617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a:extLst>
            <a:ext uri="{FF2B5EF4-FFF2-40B4-BE49-F238E27FC236}">
              <a16:creationId xmlns:a16="http://schemas.microsoft.com/office/drawing/2014/main" id="{AB9C2893-262A-36E2-7983-36E0CEE5BAB8}"/>
            </a:ext>
          </a:extLst>
        </p:cNvPr>
        <p:cNvGrpSpPr/>
        <p:nvPr/>
      </p:nvGrpSpPr>
      <p:grpSpPr>
        <a:xfrm>
          <a:off x="0" y="0"/>
          <a:ext cx="0" cy="0"/>
          <a:chOff x="0" y="0"/>
          <a:chExt cx="0" cy="0"/>
        </a:xfrm>
      </p:grpSpPr>
      <p:sp>
        <p:nvSpPr>
          <p:cNvPr id="208" name="Google Shape;208;g30b2140cd16_0_6:notes">
            <a:extLst>
              <a:ext uri="{FF2B5EF4-FFF2-40B4-BE49-F238E27FC236}">
                <a16:creationId xmlns:a16="http://schemas.microsoft.com/office/drawing/2014/main" id="{C12AC6BB-AEC4-3BFF-D62A-ABBA9D764B74}"/>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Vi</a:t>
            </a:r>
            <a:endParaRPr dirty="0"/>
          </a:p>
        </p:txBody>
      </p:sp>
      <p:sp>
        <p:nvSpPr>
          <p:cNvPr id="209" name="Google Shape;209;g30b2140cd16_0_6:notes">
            <a:extLst>
              <a:ext uri="{FF2B5EF4-FFF2-40B4-BE49-F238E27FC236}">
                <a16:creationId xmlns:a16="http://schemas.microsoft.com/office/drawing/2014/main" id="{B474E577-6014-CC23-54BA-E9F6BEE86EA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784393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a:extLst>
            <a:ext uri="{FF2B5EF4-FFF2-40B4-BE49-F238E27FC236}">
              <a16:creationId xmlns:a16="http://schemas.microsoft.com/office/drawing/2014/main" id="{1C22E17C-33AD-3A45-1889-19B6DD4DAE2B}"/>
            </a:ext>
          </a:extLst>
        </p:cNvPr>
        <p:cNvGrpSpPr/>
        <p:nvPr/>
      </p:nvGrpSpPr>
      <p:grpSpPr>
        <a:xfrm>
          <a:off x="0" y="0"/>
          <a:ext cx="0" cy="0"/>
          <a:chOff x="0" y="0"/>
          <a:chExt cx="0" cy="0"/>
        </a:xfrm>
      </p:grpSpPr>
      <p:sp>
        <p:nvSpPr>
          <p:cNvPr id="171" name="Google Shape;171;g30b2140cd16_0_21:notes">
            <a:extLst>
              <a:ext uri="{FF2B5EF4-FFF2-40B4-BE49-F238E27FC236}">
                <a16:creationId xmlns:a16="http://schemas.microsoft.com/office/drawing/2014/main" id="{83893D75-BB67-A3A3-BEDA-6F247A8B621A}"/>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158750" indent="0">
              <a:buNone/>
            </a:pPr>
            <a:r>
              <a:rPr lang="vi-VN" b="1" dirty="0"/>
              <a:t>[Lời dẫn:]</a:t>
            </a:r>
            <a:r>
              <a:rPr lang="vi-VN" dirty="0"/>
              <a:t> "Để đối phó hiệu quả với các cuộc tấn công Transfer Learning, chúng ta cần xác định rõ ai là người thực hiện và ai là nạn nhân của những cuộc tấn công này. Hiểu được đối tượng liên quan sẽ giúp chúng ta phát triển các chiến lược an ninh mạnh mẽ hơn.“</a:t>
            </a:r>
            <a:endParaRPr lang="en-US" dirty="0"/>
          </a:p>
          <a:p>
            <a:pPr marL="158750" indent="0">
              <a:buNone/>
            </a:pPr>
            <a:endParaRPr lang="vi-VN" dirty="0"/>
          </a:p>
          <a:p>
            <a:pPr marL="158750" indent="0">
              <a:buNone/>
            </a:pPr>
            <a:r>
              <a:rPr lang="vi-VN" b="1" dirty="0"/>
              <a:t>1. Kẻ Tấn Công:</a:t>
            </a:r>
          </a:p>
          <a:p>
            <a:pPr marL="158750" indent="0">
              <a:buNone/>
            </a:pPr>
            <a:r>
              <a:rPr lang="vi-VN" b="1" dirty="0"/>
              <a:t>Đặc điểm:</a:t>
            </a:r>
            <a:r>
              <a:rPr lang="en-US" b="1" dirty="0"/>
              <a:t> </a:t>
            </a:r>
            <a:r>
              <a:rPr lang="vi-VN" dirty="0"/>
              <a:t>"Kẻ tấn công có thể là cá nhân hoặc tổ chức với động cơ đa dạng từ phá hoại đến khai thác thông tin. Họ có thể sử dụng kiến thức chuyên môn cao về công nghệ để khai thác các lỗ hổng trong mô hình học chuyển giao.“</a:t>
            </a:r>
          </a:p>
          <a:p>
            <a:pPr marL="158750" indent="0">
              <a:buNone/>
            </a:pPr>
            <a:r>
              <a:rPr lang="vi-VN" b="1" dirty="0"/>
              <a:t>Mục đích:</a:t>
            </a:r>
          </a:p>
          <a:p>
            <a:pPr>
              <a:buFont typeface="Arial" panose="020B0604020202020204" pitchFamily="34" charset="0"/>
              <a:buChar char="•"/>
            </a:pPr>
            <a:r>
              <a:rPr lang="vi-VN" b="1" dirty="0"/>
              <a:t>Phá hoại:</a:t>
            </a:r>
            <a:r>
              <a:rPr lang="vi-VN" dirty="0"/>
              <a:t> </a:t>
            </a:r>
            <a:r>
              <a:rPr lang="en-US" dirty="0"/>
              <a:t> </a:t>
            </a:r>
            <a:r>
              <a:rPr lang="vi-VN" dirty="0"/>
              <a:t>Có thể nhằm làm gián đoạn hoạt động của một tổ chức, gây thiệt hại về mặt công nghệ hoặc tài chính.</a:t>
            </a:r>
          </a:p>
          <a:p>
            <a:pPr>
              <a:buFont typeface="Arial" panose="020B0604020202020204" pitchFamily="34" charset="0"/>
              <a:buChar char="•"/>
            </a:pPr>
            <a:r>
              <a:rPr lang="vi-VN" b="1" dirty="0"/>
              <a:t>Kha</a:t>
            </a:r>
            <a:r>
              <a:rPr lang="en-US" b="1" dirty="0" err="1"/>
              <a:t>i</a:t>
            </a:r>
            <a:r>
              <a:rPr lang="vi-VN" b="1" dirty="0"/>
              <a:t> thác thông tin:</a:t>
            </a:r>
            <a:r>
              <a:rPr lang="vi-VN" dirty="0"/>
              <a:t> </a:t>
            </a:r>
            <a:r>
              <a:rPr lang="en-US" dirty="0"/>
              <a:t> </a:t>
            </a:r>
            <a:r>
              <a:rPr lang="vi-VN" dirty="0"/>
              <a:t>Thu thập dữ liệu nhạy cảm từ các mô hình đã bị tấn công để sử dụng vào mục đích bất hợp pháp hoặc bán thông tin.</a:t>
            </a:r>
          </a:p>
          <a:p>
            <a:pPr marL="158750" indent="0">
              <a:buNone/>
            </a:pPr>
            <a:r>
              <a:rPr lang="vi-VN" b="1" dirty="0"/>
              <a:t>Ví dụ:</a:t>
            </a:r>
            <a:r>
              <a:rPr lang="en-US" b="1" dirty="0"/>
              <a:t> </a:t>
            </a:r>
            <a:r>
              <a:rPr lang="vi-VN" dirty="0"/>
              <a:t>"Một tổ chức tội phạm mạng có thể tấn công vào mô hình nhận diện khuôn mặt để vô hiệu hóa hệ thống giám sát an ninh tại một cơ sở quan trọng."</a:t>
            </a:r>
          </a:p>
          <a:p>
            <a:pPr marL="158750" indent="0">
              <a:buNone/>
            </a:pPr>
            <a:endParaRPr lang="en-US" b="1" dirty="0"/>
          </a:p>
          <a:p>
            <a:pPr marL="158750" indent="0">
              <a:buNone/>
            </a:pPr>
            <a:r>
              <a:rPr lang="vi-VN" b="1" dirty="0"/>
              <a:t>2. Nạn Nhân:</a:t>
            </a:r>
          </a:p>
          <a:p>
            <a:r>
              <a:rPr lang="vi-VN" b="1" dirty="0"/>
              <a:t>Các công ty sử dụng mô hình học chuyển giao:</a:t>
            </a:r>
            <a:r>
              <a:rPr lang="en-US" b="1" dirty="0"/>
              <a:t> </a:t>
            </a:r>
            <a:r>
              <a:rPr lang="vi-VN" dirty="0"/>
              <a:t>"Doanh nghiệp từ nhiều ngành như tài chính, y tế và công nghệ thường sử dụng các mô hình học chuyển giao để cải thiện hiệu quả và giảm thời gian triển khai công nghệ. Những tổ chức này có thể bị tấn công, dẫn đến thiệt hại lớn về uy tín và tài chính."</a:t>
            </a:r>
          </a:p>
          <a:p>
            <a:r>
              <a:rPr lang="vi-VN" b="1" dirty="0"/>
              <a:t>Người dùng cuối:</a:t>
            </a:r>
            <a:r>
              <a:rPr lang="en-US" b="1" dirty="0"/>
              <a:t> </a:t>
            </a:r>
            <a:r>
              <a:rPr lang="vi-VN" dirty="0"/>
              <a:t>"Người dùng cuối phụ thuộc vào hệ thống dựa trên mô hình chịu ảnh hưởng trực tiếp từ các cuộc tấn công. Ví dụ, trong lĩnh vực y tế, một cuộc tấn công có thể dẫn đến sai sót chẩn đoán, ảnh hưởng đến sức khỏe bệnh nhân."</a:t>
            </a:r>
          </a:p>
          <a:p>
            <a:r>
              <a:rPr lang="vi-VN" b="1" dirty="0"/>
              <a:t>Ví dụ:</a:t>
            </a:r>
            <a:r>
              <a:rPr lang="en-US" b="1" dirty="0"/>
              <a:t> </a:t>
            </a:r>
            <a:r>
              <a:rPr lang="vi-VN" dirty="0"/>
              <a:t>"Khách hàng của một ngân hàng sử dụng hệ thống phân tích giao dịch tự động có thể trở thành nạn nhân của các cuộc tấn công nhằm mục đích gian lận tài chính."</a:t>
            </a:r>
          </a:p>
          <a:p>
            <a:pPr marL="158750" indent="0">
              <a:buNone/>
            </a:pPr>
            <a:endParaRPr lang="en-US" b="1" dirty="0"/>
          </a:p>
          <a:p>
            <a:pPr marL="158750" indent="0">
              <a:buNone/>
            </a:pPr>
            <a:r>
              <a:rPr lang="vi-VN" b="1" dirty="0"/>
              <a:t>[Kết luận:]</a:t>
            </a:r>
            <a:r>
              <a:rPr lang="vi-VN" dirty="0"/>
              <a:t> "Việc xác định rõ ai là kẻ tấn công và ai là nạn nhân giúp chúng ta không chỉ phát triển các biện pháp phòng ngừa mà còn có chiến lược ứng phó kịp thời và hiệu quả, bảo vệ cả doanh nghiệp và người dùng cuối trước những tác động tiêu cực của các cuộc tấn công Transfer Learning."</a:t>
            </a:r>
          </a:p>
        </p:txBody>
      </p:sp>
      <p:sp>
        <p:nvSpPr>
          <p:cNvPr id="172" name="Google Shape;172;g30b2140cd16_0_21:notes">
            <a:extLst>
              <a:ext uri="{FF2B5EF4-FFF2-40B4-BE49-F238E27FC236}">
                <a16:creationId xmlns:a16="http://schemas.microsoft.com/office/drawing/2014/main" id="{70D2080F-61AA-D725-AB13-0117D279B73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44735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30b2140cd16_0_11: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5" name="Google Shape;255;g30b2140cd16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0b2140cd16_0_39: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158750" indent="0">
              <a:buNone/>
            </a:pPr>
            <a:r>
              <a:rPr lang="vi-VN" b="1"/>
              <a:t>[Lời dẫn chi tiết:]</a:t>
            </a:r>
            <a:endParaRPr lang="vi-VN"/>
          </a:p>
          <a:p>
            <a:pPr marL="158750" indent="0">
              <a:buNone/>
            </a:pPr>
            <a:r>
              <a:rPr lang="vi-VN"/>
              <a:t>"Các cuộc tấn công vào Transfer Learning không chỉ ảnh hưởng đến khả năng hoạt động của hệ thống mà còn có thể gây ra hậu quả nghiêm trọng trong các lĩnh vực quan trọng. Đặc biệt, khi học chuyển giao được ứng dụng rộng rãi trong các ngành như xe tự lái, y tế, và tài chính, bất kỳ lỗ hổng nào cũng có thể dẫn đến những nguy cơ không thể lường trước. Hãy cùng xem xét tác động của các cuộc tấn công này.“</a:t>
            </a:r>
            <a:endParaRPr lang="en-US"/>
          </a:p>
          <a:p>
            <a:pPr marL="158750" indent="0">
              <a:buNone/>
            </a:pPr>
            <a:endParaRPr lang="vi-VN"/>
          </a:p>
          <a:p>
            <a:pPr marL="158750" indent="0">
              <a:buNone/>
            </a:pPr>
            <a:r>
              <a:rPr lang="vi-VN" b="1"/>
              <a:t>[Điểm nhấn chi tiết:]</a:t>
            </a:r>
          </a:p>
          <a:p>
            <a:pPr marL="158750" indent="0">
              <a:buNone/>
            </a:pPr>
            <a:r>
              <a:rPr lang="vi-VN" b="1"/>
              <a:t>1. Các ứng dụng bị ảnh hưởng:</a:t>
            </a:r>
          </a:p>
          <a:p>
            <a:pPr>
              <a:buFont typeface="Arial" panose="020B0604020202020204" pitchFamily="34" charset="0"/>
              <a:buChar char="•"/>
            </a:pPr>
            <a:r>
              <a:rPr lang="vi-VN" b="1"/>
              <a:t>Xe tự lái (Autonomous Vehicles):</a:t>
            </a:r>
            <a:endParaRPr lang="vi-VN"/>
          </a:p>
          <a:p>
            <a:pPr marL="742950" lvl="1" indent="-285750">
              <a:buFont typeface="Arial" panose="020B0604020202020204" pitchFamily="34" charset="0"/>
              <a:buChar char="•"/>
            </a:pPr>
            <a:r>
              <a:rPr lang="vi-VN"/>
              <a:t>Transfer Learning thường được sử dụng để nhận diện biển báo giao thông, phân tích đường đi, hoặc phát hiện chướng ngại vật.</a:t>
            </a:r>
          </a:p>
          <a:p>
            <a:pPr marL="742950" lvl="1" indent="-285750">
              <a:buFont typeface="Arial" panose="020B0604020202020204" pitchFamily="34" charset="0"/>
              <a:buChar char="•"/>
            </a:pPr>
            <a:r>
              <a:rPr lang="vi-VN" b="1"/>
              <a:t>Nguy cơ:</a:t>
            </a:r>
            <a:endParaRPr lang="vi-VN"/>
          </a:p>
          <a:p>
            <a:pPr marL="1143000" lvl="2" indent="-228600">
              <a:buFont typeface="Arial" panose="020B0604020202020204" pitchFamily="34" charset="0"/>
              <a:buChar char="•"/>
            </a:pPr>
            <a:r>
              <a:rPr lang="vi-VN"/>
              <a:t>Một cuộc tấn công có thể làm hệ thống nhận diện sai biển báo tốc độ hoặc tín hiệu giao thông, dẫn đến tai nạn nghiêm trọng.</a:t>
            </a:r>
          </a:p>
          <a:p>
            <a:pPr marL="1143000" lvl="2" indent="-228600">
              <a:buFont typeface="Arial" panose="020B0604020202020204" pitchFamily="34" charset="0"/>
              <a:buChar char="•"/>
            </a:pPr>
            <a:r>
              <a:rPr lang="vi-VN"/>
              <a:t>Ví dụ: Nhận diện sai biển báo "STOP" thành "80 km/h."</a:t>
            </a:r>
          </a:p>
          <a:p>
            <a:pPr>
              <a:buFont typeface="Arial" panose="020B0604020202020204" pitchFamily="34" charset="0"/>
              <a:buChar char="•"/>
            </a:pPr>
            <a:r>
              <a:rPr lang="vi-VN" b="1"/>
              <a:t>Y tế (Healthcare):</a:t>
            </a:r>
            <a:endParaRPr lang="vi-VN"/>
          </a:p>
          <a:p>
            <a:pPr marL="742950" lvl="1" indent="-285750">
              <a:buFont typeface="Arial" panose="020B0604020202020204" pitchFamily="34" charset="0"/>
              <a:buChar char="•"/>
            </a:pPr>
            <a:r>
              <a:rPr lang="vi-VN"/>
              <a:t>Các mô hình học chuyển giao được sử dụng trong chẩn đoán hình ảnh, như phát hiện khối u hoặc phân loại bệnh lý dựa trên X-quang.</a:t>
            </a:r>
          </a:p>
          <a:p>
            <a:pPr marL="742950" lvl="1" indent="-285750">
              <a:buFont typeface="Arial" panose="020B0604020202020204" pitchFamily="34" charset="0"/>
              <a:buChar char="•"/>
            </a:pPr>
            <a:r>
              <a:rPr lang="vi-VN" b="1"/>
              <a:t>Nguy cơ:</a:t>
            </a:r>
            <a:endParaRPr lang="vi-VN"/>
          </a:p>
          <a:p>
            <a:pPr marL="1143000" lvl="2" indent="-228600">
              <a:buFont typeface="Arial" panose="020B0604020202020204" pitchFamily="34" charset="0"/>
              <a:buChar char="•"/>
            </a:pPr>
            <a:r>
              <a:rPr lang="vi-VN"/>
              <a:t>Một tấn công có thể làm sai lệch kết quả chẩn đoán, dẫn đến việc bỏ sót bệnh nghiêm trọng hoặc điều trị sai hướng.</a:t>
            </a:r>
          </a:p>
          <a:p>
            <a:pPr marL="1143000" lvl="2" indent="-228600">
              <a:buFont typeface="Arial" panose="020B0604020202020204" pitchFamily="34" charset="0"/>
              <a:buChar char="•"/>
            </a:pPr>
            <a:r>
              <a:rPr lang="vi-VN"/>
              <a:t>Ví dụ: Một ảnh X-quang bị thao túng có thể khiến mô hình không phát hiện được ung thư phổi.</a:t>
            </a:r>
          </a:p>
          <a:p>
            <a:pPr>
              <a:buFont typeface="Arial" panose="020B0604020202020204" pitchFamily="34" charset="0"/>
              <a:buChar char="•"/>
            </a:pPr>
            <a:r>
              <a:rPr lang="vi-VN" b="1"/>
              <a:t>Tài chính (Finance):</a:t>
            </a:r>
            <a:endParaRPr lang="vi-VN"/>
          </a:p>
          <a:p>
            <a:pPr marL="742950" lvl="1" indent="-285750">
              <a:buFont typeface="Arial" panose="020B0604020202020204" pitchFamily="34" charset="0"/>
              <a:buChar char="•"/>
            </a:pPr>
            <a:r>
              <a:rPr lang="vi-VN"/>
              <a:t>Transfer Learning được áp dụng để phát hiện gian lận, phân tích tín dụng, và dự báo thị trường.</a:t>
            </a:r>
          </a:p>
          <a:p>
            <a:pPr marL="742950" lvl="1" indent="-285750">
              <a:buFont typeface="Arial" panose="020B0604020202020204" pitchFamily="34" charset="0"/>
              <a:buChar char="•"/>
            </a:pPr>
            <a:r>
              <a:rPr lang="vi-VN" b="1"/>
              <a:t>Nguy cơ:</a:t>
            </a:r>
            <a:endParaRPr lang="vi-VN"/>
          </a:p>
          <a:p>
            <a:pPr marL="1143000" lvl="2" indent="-228600">
              <a:buFont typeface="Arial" panose="020B0604020202020204" pitchFamily="34" charset="0"/>
              <a:buChar char="•"/>
            </a:pPr>
            <a:r>
              <a:rPr lang="vi-VN"/>
              <a:t>Tấn công vào mô hình có thể dẫn đến việc phê duyệt tín dụng sai, bỏ sót các giao dịch gian lận, hoặc dự đoán sai xu hướng thị trường.</a:t>
            </a:r>
          </a:p>
          <a:p>
            <a:pPr marL="1143000" lvl="2" indent="-228600">
              <a:buFont typeface="Arial" panose="020B0604020202020204" pitchFamily="34" charset="0"/>
              <a:buChar char="•"/>
            </a:pPr>
            <a:r>
              <a:rPr lang="vi-VN"/>
              <a:t>Ví dụ: Một cuộc tấn công có thể thao túng các đầu vào để mô hình chấp nhận giao dịch bất hợp pháp.</a:t>
            </a:r>
            <a:endParaRPr lang="en-US"/>
          </a:p>
          <a:p>
            <a:pPr marL="1143000" lvl="2" indent="-228600">
              <a:buFont typeface="Arial" panose="020B0604020202020204" pitchFamily="34" charset="0"/>
              <a:buChar char="•"/>
            </a:pPr>
            <a:endParaRPr lang="vi-VN"/>
          </a:p>
          <a:p>
            <a:pPr marL="158750" indent="0">
              <a:buNone/>
            </a:pPr>
            <a:r>
              <a:rPr lang="vi-VN" b="1"/>
              <a:t>2. Các hậu quả của tấn công:</a:t>
            </a:r>
          </a:p>
          <a:p>
            <a:pPr marL="158750" indent="0">
              <a:buFont typeface="Arial" panose="020B0604020202020204" pitchFamily="34" charset="0"/>
              <a:buNone/>
            </a:pPr>
            <a:r>
              <a:rPr lang="vi-VN" b="1"/>
              <a:t>Phân loại sai (Misclassification):</a:t>
            </a:r>
            <a:endParaRPr lang="vi-VN"/>
          </a:p>
          <a:p>
            <a:pPr marL="742950" lvl="1" indent="-285750">
              <a:buFont typeface="Arial" panose="020B0604020202020204" pitchFamily="34" charset="0"/>
              <a:buChar char="•"/>
            </a:pPr>
            <a:r>
              <a:rPr lang="vi-VN"/>
              <a:t>Các cuộc tấn công như </a:t>
            </a:r>
            <a:r>
              <a:rPr lang="vi-VN" b="1"/>
              <a:t>adversarial examples</a:t>
            </a:r>
            <a:r>
              <a:rPr lang="vi-VN"/>
              <a:t> có thể làm mô hình đưa ra dự đoán sai lệch, gây lỗi trong các hệ thống tự động.</a:t>
            </a:r>
          </a:p>
          <a:p>
            <a:pPr marL="742950" lvl="1" indent="-285750">
              <a:buFont typeface="Arial" panose="020B0604020202020204" pitchFamily="34" charset="0"/>
              <a:buChar char="•"/>
            </a:pPr>
            <a:r>
              <a:rPr lang="vi-VN"/>
              <a:t>Ví dụ: Một hệ thống nhận diện khuôn mặt có thể phân loại nhầm một kẻ xâm nhập là người hợp lệ.</a:t>
            </a:r>
          </a:p>
          <a:p>
            <a:pPr marL="158750" indent="0">
              <a:buFont typeface="Arial" panose="020B0604020202020204" pitchFamily="34" charset="0"/>
              <a:buNone/>
            </a:pPr>
            <a:r>
              <a:rPr lang="vi-VN" b="1"/>
              <a:t>Rò rỉ dữ liệu (Data Exfiltration):</a:t>
            </a:r>
            <a:endParaRPr lang="vi-VN"/>
          </a:p>
          <a:p>
            <a:pPr marL="742950" lvl="1" indent="-285750">
              <a:buFont typeface="Arial" panose="020B0604020202020204" pitchFamily="34" charset="0"/>
              <a:buChar char="•"/>
            </a:pPr>
            <a:r>
              <a:rPr lang="vi-VN"/>
              <a:t>Tấn công vào mô hình có thể trích xuất thông tin nhạy cảm từ dữ liệu huấn luyện, bao gồm thông tin cá nhân, dữ liệu tài chính, hoặc thông tin y tế.</a:t>
            </a:r>
          </a:p>
          <a:p>
            <a:pPr marL="742950" lvl="1" indent="-285750">
              <a:buFont typeface="Arial" panose="020B0604020202020204" pitchFamily="34" charset="0"/>
              <a:buChar char="•"/>
            </a:pPr>
            <a:r>
              <a:rPr lang="vi-VN"/>
              <a:t>Ví dụ: Một cuộc tấn công hộp trắng có thể suy ra danh tính bệnh nhân từ mô hình chẩn đoán y khoa.</a:t>
            </a:r>
          </a:p>
          <a:p>
            <a:pPr marL="158750" indent="0">
              <a:buFont typeface="Arial" panose="020B0604020202020204" pitchFamily="34" charset="0"/>
              <a:buNone/>
            </a:pPr>
            <a:r>
              <a:rPr lang="vi-VN" b="1"/>
              <a:t>Thất thoát tài sản (Asset Loss):</a:t>
            </a:r>
            <a:endParaRPr lang="vi-VN"/>
          </a:p>
          <a:p>
            <a:pPr marL="742950" lvl="1" indent="-285750">
              <a:buFont typeface="Arial" panose="020B0604020202020204" pitchFamily="34" charset="0"/>
              <a:buChar char="•"/>
            </a:pPr>
            <a:r>
              <a:rPr lang="vi-VN"/>
              <a:t>Các tổ chức có thể chịu thiệt hại tài chính lớn khi các mô hình bị thao túng hoặc sử dụng sai mục đích.</a:t>
            </a:r>
          </a:p>
          <a:p>
            <a:pPr marL="742950" lvl="1" indent="-285750">
              <a:buFont typeface="Arial" panose="020B0604020202020204" pitchFamily="34" charset="0"/>
              <a:buChar char="•"/>
            </a:pPr>
            <a:r>
              <a:rPr lang="vi-VN"/>
              <a:t>Ví dụ: Một mô hình dự đoán thị trường bị tấn công có thể dẫn đến các quyết định đầu tư sai lầm, gây tổn thất lớn về tài chính.</a:t>
            </a:r>
            <a:endParaRPr lang="en-US"/>
          </a:p>
          <a:p>
            <a:pPr marL="742950" lvl="1" indent="-285750">
              <a:buFont typeface="Arial" panose="020B0604020202020204" pitchFamily="34" charset="0"/>
              <a:buChar char="•"/>
            </a:pPr>
            <a:endParaRPr lang="en-US"/>
          </a:p>
          <a:p>
            <a:pPr marL="742950" lvl="1" indent="-285750">
              <a:buFont typeface="Arial" panose="020B0604020202020204" pitchFamily="34" charset="0"/>
              <a:buChar char="•"/>
            </a:pPr>
            <a:endParaRPr lang="en-US"/>
          </a:p>
          <a:p>
            <a:pPr marL="158750" indent="0">
              <a:buNone/>
            </a:pPr>
            <a:r>
              <a:rPr lang="vi-VN" b="1"/>
              <a:t>Mô tả kịch bản trong hình ảnh:</a:t>
            </a:r>
          </a:p>
          <a:p>
            <a:pPr marL="158750" indent="0">
              <a:buNone/>
            </a:pPr>
            <a:r>
              <a:rPr lang="vi-VN"/>
              <a:t>Hình ảnh minh họa cách </a:t>
            </a:r>
            <a:r>
              <a:rPr lang="vi-VN" b="1"/>
              <a:t>Transfer Learning Attack</a:t>
            </a:r>
            <a:r>
              <a:rPr lang="vi-VN"/>
              <a:t> có thể lợi dụng </a:t>
            </a:r>
            <a:r>
              <a:rPr lang="vi-VN" b="1"/>
              <a:t>perturbation</a:t>
            </a:r>
            <a:r>
              <a:rPr lang="vi-VN"/>
              <a:t> (nhiễu nhỏ) để thao túng mô hình học chuyển giao, cụ thể là gây sai lệch trong nhận diện hoặc phân loại.</a:t>
            </a:r>
          </a:p>
          <a:p>
            <a:pPr>
              <a:buFont typeface="+mj-lt"/>
              <a:buAutoNum type="arabicPeriod"/>
            </a:pPr>
            <a:r>
              <a:rPr lang="vi-VN" b="1"/>
              <a:t>Trường hợp không bị tấn công (Hàng trên):</a:t>
            </a:r>
            <a:endParaRPr lang="vi-VN"/>
          </a:p>
          <a:p>
            <a:pPr marL="742950" lvl="1" indent="-285750">
              <a:buFont typeface="+mj-lt"/>
              <a:buAutoNum type="arabicPeriod"/>
            </a:pPr>
            <a:r>
              <a:rPr lang="vi-VN" b="1"/>
              <a:t>Target:</a:t>
            </a:r>
            <a:r>
              <a:rPr lang="vi-VN"/>
              <a:t> Hình ảnh mục tiêu (ví dụ: ảnh một nhân vật như Obama).</a:t>
            </a:r>
          </a:p>
          <a:p>
            <a:pPr marL="742950" lvl="1" indent="-285750">
              <a:buFont typeface="+mj-lt"/>
              <a:buAutoNum type="arabicPeriod"/>
            </a:pPr>
            <a:r>
              <a:rPr lang="vi-VN" b="1"/>
              <a:t>Source:</a:t>
            </a:r>
            <a:r>
              <a:rPr lang="vi-VN"/>
              <a:t> Hình ảnh ban đầu không bị thêm nhiễu.</a:t>
            </a:r>
          </a:p>
          <a:p>
            <a:pPr marL="742950" lvl="1" indent="-285750">
              <a:buFont typeface="+mj-lt"/>
              <a:buAutoNum type="arabicPeriod"/>
            </a:pPr>
            <a:r>
              <a:rPr lang="vi-VN" b="1"/>
              <a:t>Kết quả:</a:t>
            </a:r>
            <a:r>
              <a:rPr lang="vi-VN"/>
              <a:t> Mô hình phân lớp cho ra đại diện khác nhau (different representations) giữa Target và Source, dẫn đến kết quả phân loại chính xác (ví dụ: "Obama" vs. "Kova").</a:t>
            </a:r>
          </a:p>
          <a:p>
            <a:pPr>
              <a:buFont typeface="+mj-lt"/>
              <a:buAutoNum type="arabicPeriod"/>
            </a:pPr>
            <a:r>
              <a:rPr lang="vi-VN" b="1"/>
              <a:t>Trường hợp bị tấn công (Hàng dưới):</a:t>
            </a:r>
            <a:endParaRPr lang="vi-VN"/>
          </a:p>
          <a:p>
            <a:pPr marL="742950" lvl="1" indent="-285750">
              <a:buFont typeface="+mj-lt"/>
              <a:buAutoNum type="arabicPeriod"/>
            </a:pPr>
            <a:r>
              <a:rPr lang="vi-VN" b="1"/>
              <a:t>Perturbation:</a:t>
            </a:r>
            <a:r>
              <a:rPr lang="vi-VN"/>
              <a:t> Kẻ tấn công thêm một lượng nhiễu nhỏ vào hình ảnh Source. Nhiễu này thường không thể nhận thấy bằng mắt thường nhưng được tối ưu hóa để đánh lừa mô hình.</a:t>
            </a:r>
          </a:p>
          <a:p>
            <a:pPr marL="742950" lvl="1" indent="-285750">
              <a:buFont typeface="+mj-lt"/>
              <a:buAutoNum type="arabicPeriod"/>
            </a:pPr>
            <a:r>
              <a:rPr lang="vi-VN" b="1"/>
              <a:t>Kết quả:</a:t>
            </a:r>
            <a:endParaRPr lang="vi-VN"/>
          </a:p>
          <a:p>
            <a:pPr marL="1143000" lvl="2" indent="-228600">
              <a:buFont typeface="+mj-lt"/>
              <a:buAutoNum type="arabicPeriod"/>
            </a:pPr>
            <a:r>
              <a:rPr lang="vi-VN"/>
              <a:t>Mô hình tạo ra các đại diện tương tự (similar representations) giữa Target và Source, mặc dù hình ảnh đã bị thay đổi.</a:t>
            </a:r>
          </a:p>
          <a:p>
            <a:pPr marL="1143000" lvl="2" indent="-228600">
              <a:buFont typeface="+mj-lt"/>
              <a:buAutoNum type="arabicPeriod"/>
            </a:pPr>
            <a:r>
              <a:rPr lang="vi-VN"/>
              <a:t>Điều này dẫn đến sai lệch trong phân loại, khiến mô hình hiểu nhầm (ví dụ: cả hai hình ảnh đều bị phân loại sai thành "Obama").</a:t>
            </a:r>
          </a:p>
          <a:p>
            <a:pPr marL="158750" indent="0">
              <a:buNone/>
            </a:pPr>
            <a:r>
              <a:rPr lang="vi-VN" b="1"/>
              <a:t>Tác động nghiêm trọng:</a:t>
            </a:r>
          </a:p>
          <a:p>
            <a:pPr>
              <a:buFont typeface="+mj-lt"/>
              <a:buAutoNum type="arabicPeriod"/>
            </a:pPr>
            <a:r>
              <a:rPr lang="vi-VN" b="1"/>
              <a:t>Phân loại sai (Misclassification):</a:t>
            </a:r>
            <a:endParaRPr lang="vi-VN"/>
          </a:p>
          <a:p>
            <a:pPr marL="742950" lvl="1" indent="-285750">
              <a:buFont typeface="+mj-lt"/>
              <a:buAutoNum type="arabicPeriod"/>
            </a:pPr>
            <a:r>
              <a:rPr lang="vi-VN"/>
              <a:t>Tấn công này có thể khiến hệ thống nhận diện nhầm đối tượng.</a:t>
            </a:r>
          </a:p>
          <a:p>
            <a:pPr marL="742950" lvl="1" indent="-285750">
              <a:buFont typeface="+mj-lt"/>
              <a:buAutoNum type="arabicPeriod"/>
            </a:pPr>
            <a:r>
              <a:rPr lang="vi-VN" b="1"/>
              <a:t>Ví dụ:</a:t>
            </a:r>
            <a:endParaRPr lang="vi-VN"/>
          </a:p>
          <a:p>
            <a:pPr marL="1143000" lvl="2" indent="-228600">
              <a:buFont typeface="+mj-lt"/>
              <a:buAutoNum type="arabicPeriod"/>
            </a:pPr>
            <a:r>
              <a:rPr lang="vi-VN"/>
              <a:t>Trong nhận diện khuôn mặt, hệ thống bảo mật có thể xác định sai kẻ xâm nhập là một nhân vật hợp pháp (như Obama), dẫn đến truy cập trái phép.</a:t>
            </a:r>
          </a:p>
          <a:p>
            <a:pPr>
              <a:buFont typeface="+mj-lt"/>
              <a:buAutoNum type="arabicPeriod"/>
            </a:pPr>
            <a:r>
              <a:rPr lang="vi-VN" b="1"/>
              <a:t>Tấn công vào các hệ thống an ninh:</a:t>
            </a:r>
            <a:endParaRPr lang="vi-VN"/>
          </a:p>
          <a:p>
            <a:pPr marL="742950" lvl="1" indent="-285750">
              <a:buFont typeface="+mj-lt"/>
              <a:buAutoNum type="arabicPeriod"/>
            </a:pPr>
            <a:r>
              <a:rPr lang="vi-VN"/>
              <a:t>Những tấn công như vậy có thể gây hậu quả nghiêm trọng trong các hệ thống bảo mật dựa trên sinh trắc học (biometric-based systems) như cửa khóa, thanh toán di động, hoặc hệ thống nhận diện tại sân bay.</a:t>
            </a:r>
          </a:p>
          <a:p>
            <a:pPr>
              <a:buFont typeface="+mj-lt"/>
              <a:buAutoNum type="arabicPeriod"/>
            </a:pPr>
            <a:r>
              <a:rPr lang="vi-VN" b="1"/>
              <a:t>Khó phát hiện:</a:t>
            </a:r>
            <a:endParaRPr lang="vi-VN"/>
          </a:p>
          <a:p>
            <a:pPr marL="742950" lvl="1" indent="-285750">
              <a:buFont typeface="+mj-lt"/>
              <a:buAutoNum type="arabicPeriod"/>
            </a:pPr>
            <a:r>
              <a:rPr lang="vi-VN"/>
              <a:t>Perturbation (nhiễu) thường rất nhỏ và không ảnh hưởng đến chất lượng hình ảnh đối với con người. Tuy nhiên, nó có thể đánh lừa mô hình một cách hiệu quả, khiến người dùng không nhận ra lỗi cho đến khi bị khai thác.</a:t>
            </a:r>
          </a:p>
          <a:p>
            <a:pPr marL="742950" lvl="1" indent="-285750">
              <a:buFont typeface="Arial" panose="020B0604020202020204" pitchFamily="34" charset="0"/>
              <a:buChar char="•"/>
            </a:pPr>
            <a:endParaRPr lang="vi-VN"/>
          </a:p>
          <a:p>
            <a:pPr marL="158750" indent="0">
              <a:buNone/>
            </a:pPr>
            <a:r>
              <a:rPr lang="vi-VN" b="1"/>
              <a:t>[Câu chốt và chuyển tiếp:]</a:t>
            </a:r>
          </a:p>
          <a:p>
            <a:pPr marL="158750" indent="0">
              <a:buNone/>
            </a:pPr>
            <a:r>
              <a:rPr lang="vi-VN"/>
              <a:t>"Tóm lại, tác động của các cuộc tấn công Transfer Learning có thể rất nghiêm trọng, đặc biệt khi chúng xảy ra trong các lĩnh vực nhạy cảm như xe tự lái, y tế, và tài chính. Điều này đòi hỏi chúng ta phải có các biện pháp phòng thủ mạnh mẽ để giảm thiểu rủi ro. Trong phần tiếp theo, chúng ta sẽ cùng thảo luận về các chiến lược phòng thủ hiệu quả."</a:t>
            </a:r>
          </a:p>
        </p:txBody>
      </p:sp>
      <p:sp>
        <p:nvSpPr>
          <p:cNvPr id="261" name="Google Shape;261;g30b2140cd16_0_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30b2140cd16_0_44: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158750" indent="0">
              <a:buNone/>
            </a:pPr>
            <a:r>
              <a:rPr lang="vi-VN" b="1"/>
              <a:t>[Lời dẫn chi tiết:]</a:t>
            </a:r>
            <a:endParaRPr lang="vi-VN"/>
          </a:p>
          <a:p>
            <a:pPr marL="158750" indent="0">
              <a:buNone/>
            </a:pPr>
            <a:r>
              <a:rPr lang="vi-VN"/>
              <a:t>"Để đối phó với các nguy cơ từ Transfer Learning Attack, chúng ta cần áp dụng các phương pháp phòng chống toàn diện. Những phương pháp này không chỉ tập trung vào dữ liệu, mô hình, mà còn phải bao quát cả quy trình triển khai và vận hành, nhằm giảm thiểu lỗ hổng bảo mật và nâng cao tính an toàn của hệ thống học máy."</a:t>
            </a:r>
          </a:p>
          <a:p>
            <a:pPr marL="158750" indent="0">
              <a:buNone/>
            </a:pPr>
            <a:endParaRPr lang="en-US" b="1"/>
          </a:p>
          <a:p>
            <a:r>
              <a:rPr lang="vi-VN" b="1"/>
              <a:t>[Điểm nhấn:]</a:t>
            </a:r>
          </a:p>
          <a:p>
            <a:r>
              <a:rPr lang="vi-VN" b="1"/>
              <a:t>Biện pháp phòng ngừa (Preventative Measures):</a:t>
            </a:r>
          </a:p>
          <a:p>
            <a:pPr>
              <a:buFont typeface="+mj-lt"/>
              <a:buAutoNum type="arabicPeriod"/>
            </a:pPr>
            <a:r>
              <a:rPr lang="vi-VN" b="1"/>
              <a:t>Sử dụng dữ liệu huấn luyện an toàn và đáng tin cậy:</a:t>
            </a:r>
            <a:endParaRPr lang="vi-VN"/>
          </a:p>
          <a:p>
            <a:pPr marL="742950" lvl="1" indent="-285750">
              <a:buFont typeface="+mj-lt"/>
              <a:buAutoNum type="arabicPeriod"/>
            </a:pPr>
            <a:r>
              <a:rPr lang="vi-VN"/>
              <a:t>Kiểm tra chất lượng, phát hiện bất thường, và bảo vệ dữ liệu nhạy cảm (PII).</a:t>
            </a:r>
          </a:p>
          <a:p>
            <a:pPr marL="742950" lvl="1" indent="-285750">
              <a:buFont typeface="+mj-lt"/>
              <a:buAutoNum type="arabicPeriod"/>
            </a:pPr>
            <a:r>
              <a:rPr lang="vi-VN"/>
              <a:t>Đảm bảo dữ liệu không bị can thiệp để tránh truyền tri thức độc hại.</a:t>
            </a:r>
          </a:p>
          <a:p>
            <a:pPr>
              <a:buFont typeface="+mj-lt"/>
              <a:buAutoNum type="arabicPeriod"/>
            </a:pPr>
            <a:r>
              <a:rPr lang="vi-VN" b="1"/>
              <a:t>Cách ly mô hình (Model Isolation):</a:t>
            </a:r>
            <a:endParaRPr lang="vi-VN"/>
          </a:p>
          <a:p>
            <a:pPr marL="742950" lvl="1" indent="-285750">
              <a:buFont typeface="+mj-lt"/>
              <a:buAutoNum type="arabicPeriod"/>
            </a:pPr>
            <a:r>
              <a:rPr lang="vi-VN"/>
              <a:t>Phân tách môi trường huấn luyện và triển khai.</a:t>
            </a:r>
          </a:p>
          <a:p>
            <a:pPr marL="742950" lvl="1" indent="-285750">
              <a:buFont typeface="+mj-lt"/>
              <a:buAutoNum type="arabicPeriod"/>
            </a:pPr>
            <a:r>
              <a:rPr lang="vi-VN"/>
              <a:t>Ưu tiên các mô hình đơn giản với ít lớp để giảm lỗ hổng và dễ kiểm tra.</a:t>
            </a:r>
          </a:p>
          <a:p>
            <a:pPr>
              <a:buFont typeface="+mj-lt"/>
              <a:buAutoNum type="arabicPeriod"/>
            </a:pPr>
            <a:r>
              <a:rPr lang="vi-VN" b="1"/>
              <a:t>Sử dụng Knowledge Distillation:</a:t>
            </a:r>
            <a:endParaRPr lang="vi-VN"/>
          </a:p>
          <a:p>
            <a:pPr marL="742950" lvl="1" indent="-285750">
              <a:buFont typeface="+mj-lt"/>
              <a:buAutoNum type="arabicPeriod"/>
            </a:pPr>
            <a:r>
              <a:rPr lang="vi-VN"/>
              <a:t>Chuyển giao tri thức từ mô hình lớn sang mô hình nhỏ hơn, giúp cải thiện tính khái quát và giảm khả năng bị tấn công.</a:t>
            </a:r>
          </a:p>
          <a:p>
            <a:pPr>
              <a:buFont typeface="+mj-lt"/>
              <a:buAutoNum type="arabicPeriod"/>
            </a:pPr>
            <a:r>
              <a:rPr lang="vi-VN" b="1"/>
              <a:t>Áp dụng Differential Privacy:</a:t>
            </a:r>
            <a:endParaRPr lang="vi-VN"/>
          </a:p>
          <a:p>
            <a:pPr marL="742950" lvl="1" indent="-285750">
              <a:buFont typeface="+mj-lt"/>
              <a:buAutoNum type="arabicPeriod"/>
            </a:pPr>
            <a:r>
              <a:rPr lang="vi-VN"/>
              <a:t>Bảo vệ quyền riêng tư dữ liệu huấn luyện, giảm nguy cơ rò rỉ thông tin.</a:t>
            </a:r>
          </a:p>
          <a:p>
            <a:pPr marL="742950" lvl="1" indent="-285750">
              <a:buFont typeface="+mj-lt"/>
              <a:buAutoNum type="arabicPeriod"/>
            </a:pPr>
            <a:r>
              <a:rPr lang="vi-VN" b="1"/>
              <a:t>Lưu ý:</a:t>
            </a:r>
            <a:r>
              <a:rPr lang="vi-VN"/>
              <a:t> Giảm quyền riêng tư có thể làm giảm độ chính xác mô hình.</a:t>
            </a:r>
          </a:p>
          <a:p>
            <a:pPr>
              <a:buFont typeface="+mj-lt"/>
              <a:buAutoNum type="arabicPeriod"/>
            </a:pPr>
            <a:r>
              <a:rPr lang="vi-VN" b="1"/>
              <a:t>Huấn luyện đối kháng (Adversarial Training):</a:t>
            </a:r>
            <a:endParaRPr lang="vi-VN"/>
          </a:p>
          <a:p>
            <a:pPr marL="742950" lvl="1" indent="-285750">
              <a:buFont typeface="+mj-lt"/>
              <a:buAutoNum type="arabicPeriod"/>
            </a:pPr>
            <a:r>
              <a:rPr lang="vi-VN"/>
              <a:t>Sử dụng ví dụ đối kháng trong huấn luyện để tăng tính chống chịu trước các cuộc tấn công tương tự.</a:t>
            </a:r>
          </a:p>
          <a:p>
            <a:pPr>
              <a:buFont typeface="+mj-lt"/>
              <a:buAutoNum type="arabicPeriod"/>
            </a:pPr>
            <a:r>
              <a:rPr lang="vi-VN" b="1"/>
              <a:t>Giám sát và cập nhật thường xuyên:</a:t>
            </a:r>
            <a:endParaRPr lang="vi-VN"/>
          </a:p>
          <a:p>
            <a:pPr marL="742950" lvl="1" indent="-285750">
              <a:buFont typeface="+mj-lt"/>
              <a:buAutoNum type="arabicPeriod"/>
            </a:pPr>
            <a:r>
              <a:rPr lang="vi-VN"/>
              <a:t>Theo dõi hiệu năng mô hình, cập nhật dữ liệu thường xuyên để đối phó với các thay đổi như </a:t>
            </a:r>
            <a:r>
              <a:rPr lang="vi-VN" b="1"/>
              <a:t>data drift</a:t>
            </a:r>
            <a:r>
              <a:rPr lang="vi-VN"/>
              <a:t>, </a:t>
            </a:r>
            <a:r>
              <a:rPr lang="vi-VN" b="1"/>
              <a:t>label drift</a:t>
            </a:r>
            <a:r>
              <a:rPr lang="vi-VN"/>
              <a:t>, hoặc </a:t>
            </a:r>
            <a:r>
              <a:rPr lang="vi-VN" b="1"/>
              <a:t>concept drift</a:t>
            </a:r>
            <a:r>
              <a:rPr lang="vi-VN"/>
              <a:t>.</a:t>
            </a:r>
          </a:p>
          <a:p>
            <a:pPr>
              <a:buFont typeface="+mj-lt"/>
              <a:buAutoNum type="arabicPeriod"/>
            </a:pPr>
            <a:r>
              <a:rPr lang="vi-VN" b="1"/>
              <a:t>Triển khai trong môi trường an toàn:</a:t>
            </a:r>
            <a:endParaRPr lang="vi-VN"/>
          </a:p>
          <a:p>
            <a:pPr marL="742950" lvl="1" indent="-285750">
              <a:buFont typeface="+mj-lt"/>
              <a:buAutoNum type="arabicPeriod"/>
            </a:pPr>
            <a:r>
              <a:rPr lang="vi-VN"/>
              <a:t>Sử dụng kiểm soát truy cập, mã hóa, và phân quyền (RBAC) để bảo vệ mô hình trước truy cập trái phép.</a:t>
            </a:r>
          </a:p>
          <a:p>
            <a:pPr>
              <a:buFont typeface="+mj-lt"/>
              <a:buAutoNum type="arabicPeriod"/>
            </a:pPr>
            <a:r>
              <a:rPr lang="vi-VN" b="1"/>
              <a:t>Kiểm tra bảo mật định kỳ:</a:t>
            </a:r>
            <a:endParaRPr lang="vi-VN"/>
          </a:p>
          <a:p>
            <a:pPr marL="742950" lvl="1" indent="-285750">
              <a:buFont typeface="+mj-lt"/>
              <a:buAutoNum type="arabicPeriod"/>
            </a:pPr>
            <a:r>
              <a:rPr lang="vi-VN"/>
              <a:t>Thực hiện kiểm tra bảo mật thường xuyên để phát hiện và vá lỗ hổng.</a:t>
            </a:r>
          </a:p>
          <a:p>
            <a:r>
              <a:rPr lang="vi-VN" b="1"/>
              <a:t>Kỹ thuật giảm thiểu (Mitigation Techniques):</a:t>
            </a:r>
          </a:p>
          <a:p>
            <a:pPr>
              <a:buFont typeface="+mj-lt"/>
              <a:buAutoNum type="arabicPeriod"/>
            </a:pPr>
            <a:r>
              <a:rPr lang="vi-VN" b="1"/>
              <a:t>Tăng cường dữ liệu (Data Augmentation):</a:t>
            </a:r>
            <a:endParaRPr lang="vi-VN"/>
          </a:p>
          <a:p>
            <a:pPr marL="742950" lvl="1" indent="-285750">
              <a:buFont typeface="+mj-lt"/>
              <a:buAutoNum type="arabicPeriod"/>
            </a:pPr>
            <a:r>
              <a:rPr lang="vi-VN"/>
              <a:t>Biến đổi dữ liệu ngẫu nhiên để cải thiện khả năng khái quát hóa, giảm nguy cơ bị tấn công, đặc biệt là </a:t>
            </a:r>
            <a:r>
              <a:rPr lang="vi-VN" b="1"/>
              <a:t>pixel attack</a:t>
            </a:r>
            <a:r>
              <a:rPr lang="vi-VN"/>
              <a:t>.</a:t>
            </a:r>
          </a:p>
          <a:p>
            <a:pPr>
              <a:buFont typeface="+mj-lt"/>
              <a:buAutoNum type="arabicPeriod"/>
            </a:pPr>
            <a:r>
              <a:rPr lang="vi-VN" b="1"/>
              <a:t>Chưng cất mô hình (Model Distillation):</a:t>
            </a:r>
            <a:endParaRPr lang="vi-VN"/>
          </a:p>
          <a:p>
            <a:pPr marL="742950" lvl="1" indent="-285750">
              <a:buFont typeface="+mj-lt"/>
              <a:buAutoNum type="arabicPeriod"/>
            </a:pPr>
            <a:r>
              <a:rPr lang="vi-VN"/>
              <a:t>Chuyển tri thức từ mô hình phức tạp sang mô hình nhỏ hơn, giúp dễ dàng phát hiện các điểm tấn công.</a:t>
            </a:r>
          </a:p>
          <a:p>
            <a:pPr>
              <a:buFont typeface="+mj-lt"/>
              <a:buAutoNum type="arabicPeriod"/>
            </a:pPr>
            <a:r>
              <a:rPr lang="vi-VN" b="1"/>
              <a:t>Phương pháp Ensemble:</a:t>
            </a:r>
            <a:endParaRPr lang="vi-VN"/>
          </a:p>
          <a:p>
            <a:pPr marL="742950" lvl="1" indent="-285750">
              <a:buFont typeface="+mj-lt"/>
              <a:buAutoNum type="arabicPeriod"/>
            </a:pPr>
            <a:r>
              <a:rPr lang="vi-VN"/>
              <a:t>Kết hợp dự đoán từ nhiều mô hình khác nhau để giảm thiểu tác động của các tấn công riêng lẻ.</a:t>
            </a:r>
          </a:p>
          <a:p>
            <a:pPr>
              <a:buFont typeface="+mj-lt"/>
              <a:buAutoNum type="arabicPeriod"/>
            </a:pPr>
            <a:r>
              <a:rPr lang="vi-VN" b="1"/>
              <a:t>Hậu xử lý và phát hiện bất thường (Post-processing &amp; Anomaly Detection):</a:t>
            </a:r>
            <a:endParaRPr lang="vi-VN"/>
          </a:p>
          <a:p>
            <a:pPr marL="742950" lvl="1" indent="-285750">
              <a:buFont typeface="+mj-lt"/>
              <a:buAutoNum type="arabicPeriod"/>
            </a:pPr>
            <a:r>
              <a:rPr lang="vi-VN"/>
              <a:t>Phát hiện đầu ra đáng ngờ và quay lại dự đoán an toàn hơn.</a:t>
            </a:r>
          </a:p>
          <a:p>
            <a:pPr>
              <a:buFont typeface="+mj-lt"/>
              <a:buAutoNum type="arabicPeriod"/>
            </a:pPr>
            <a:r>
              <a:rPr lang="vi-VN" b="1"/>
              <a:t>Chủ động và cập nhật kiến thức:</a:t>
            </a:r>
            <a:endParaRPr lang="vi-VN"/>
          </a:p>
          <a:p>
            <a:pPr marL="742950" lvl="1" indent="-285750">
              <a:buFont typeface="+mj-lt"/>
              <a:buAutoNum type="arabicPeriod"/>
            </a:pPr>
            <a:r>
              <a:rPr lang="vi-VN"/>
              <a:t>Luôn cập nhật các phương pháp bảo mật mới để đối phó với các kỹ thuật tấn công ngày càng tinh vi.</a:t>
            </a:r>
          </a:p>
          <a:p>
            <a:pPr>
              <a:buFont typeface="+mj-lt"/>
              <a:buAutoNum type="arabicPeriod"/>
            </a:pPr>
            <a:r>
              <a:rPr lang="vi-VN" b="1"/>
              <a:t>Mô hình hóa mối đe dọa:</a:t>
            </a:r>
            <a:endParaRPr lang="vi-VN"/>
          </a:p>
          <a:p>
            <a:pPr marL="742950" lvl="1" indent="-285750">
              <a:buFont typeface="+mj-lt"/>
              <a:buAutoNum type="arabicPeriod"/>
            </a:pPr>
            <a:r>
              <a:rPr lang="vi-VN"/>
              <a:t>Xây dựng kịch bản tấn công và tùy chỉnh chiến lược phòng thủ.</a:t>
            </a:r>
          </a:p>
          <a:p>
            <a:pPr>
              <a:buFont typeface="+mj-lt"/>
              <a:buAutoNum type="arabicPeriod"/>
            </a:pPr>
            <a:r>
              <a:rPr lang="vi-VN" b="1"/>
              <a:t>Đánh đổi giữa hiệu năng và bảo mật:</a:t>
            </a:r>
            <a:endParaRPr lang="vi-VN"/>
          </a:p>
          <a:p>
            <a:pPr marL="742950" lvl="1" indent="-285750">
              <a:buFont typeface="+mj-lt"/>
              <a:buAutoNum type="arabicPeriod"/>
            </a:pPr>
            <a:r>
              <a:rPr lang="vi-VN"/>
              <a:t>Cân nhắc giữa khả năng chống chịu tấn công và hiệu năng mô hình.</a:t>
            </a:r>
          </a:p>
          <a:p>
            <a:r>
              <a:rPr lang="vi-VN" b="1"/>
              <a:t>[Câu kết:]</a:t>
            </a:r>
            <a:br>
              <a:rPr lang="vi-VN"/>
            </a:br>
            <a:r>
              <a:rPr lang="vi-VN"/>
              <a:t>"Không có phương pháp nào là tuyệt đối. Kết hợp các chiến lược trên và duy trì cảnh giác là cách tốt nhất để giảm thiểu nguy cơ tấn công Transfer Learning và bảo vệ dữ liệu cũng như mô hình của bạn."</a:t>
            </a:r>
          </a:p>
          <a:p>
            <a:pPr marL="158750" indent="0">
              <a:buNone/>
            </a:pPr>
            <a:r>
              <a:rPr lang="vi-VN" b="1"/>
              <a:t>4. Các cân nhắc bổ sung</a:t>
            </a:r>
          </a:p>
          <a:p>
            <a:pPr>
              <a:buFont typeface="Arial" panose="020B0604020202020204" pitchFamily="34" charset="0"/>
              <a:buChar char="•"/>
            </a:pPr>
            <a:r>
              <a:rPr lang="vi-VN" b="1"/>
              <a:t>Xây dựng mô hình mối đe dọa (Threat Model):</a:t>
            </a:r>
            <a:endParaRPr lang="vi-VN"/>
          </a:p>
          <a:p>
            <a:pPr marL="742950" lvl="1" indent="-285750">
              <a:buFont typeface="Arial" panose="020B0604020202020204" pitchFamily="34" charset="0"/>
              <a:buChar char="•"/>
            </a:pPr>
            <a:r>
              <a:rPr lang="vi-VN"/>
              <a:t>Định nghĩa các kịch bản tấn công cụ thể và ưu tiên xử lý các biến số dễ bị tấn công nhất.</a:t>
            </a:r>
          </a:p>
          <a:p>
            <a:pPr>
              <a:buFont typeface="Arial" panose="020B0604020202020204" pitchFamily="34" charset="0"/>
              <a:buChar char="•"/>
            </a:pPr>
            <a:r>
              <a:rPr lang="vi-VN" b="1"/>
              <a:t>Cân bằng hiệu năng và bảo mật (Performance Trade-offs):</a:t>
            </a:r>
            <a:endParaRPr lang="vi-VN"/>
          </a:p>
          <a:p>
            <a:pPr marL="742950" lvl="1" indent="-285750">
              <a:buFont typeface="Arial" panose="020B0604020202020204" pitchFamily="34" charset="0"/>
              <a:buChar char="•"/>
            </a:pPr>
            <a:r>
              <a:rPr lang="vi-VN"/>
              <a:t>Đánh giá sự đánh đổi giữa khả năng chống chịu tấn công và hiệu năng mong muốn, đặc biệt trong các ứng dụng yêu cầu cao về quyền riêng tư dữ liệu.</a:t>
            </a:r>
          </a:p>
          <a:p>
            <a:pPr>
              <a:buFont typeface="Arial" panose="020B0604020202020204" pitchFamily="34" charset="0"/>
              <a:buChar char="•"/>
            </a:pPr>
            <a:r>
              <a:rPr lang="vi-VN" b="1"/>
              <a:t>Nghiên cứu liên tục (Emerging Research):</a:t>
            </a:r>
            <a:endParaRPr lang="vi-VN"/>
          </a:p>
          <a:p>
            <a:pPr marL="742950" lvl="1" indent="-285750">
              <a:buFont typeface="Arial" panose="020B0604020202020204" pitchFamily="34" charset="0"/>
              <a:buChar char="•"/>
            </a:pPr>
            <a:r>
              <a:rPr lang="vi-VN"/>
              <a:t>Luôn cập nhật các tiến bộ trong bảo vệ chống lại tấn công Transfer Learning để triển khai các phương pháp mới khi cần thiết.</a:t>
            </a:r>
            <a:endParaRPr lang="en-US"/>
          </a:p>
          <a:p>
            <a:pPr marL="742950" lvl="1" indent="-285750">
              <a:buFont typeface="Arial" panose="020B0604020202020204" pitchFamily="34" charset="0"/>
              <a:buChar char="•"/>
            </a:pPr>
            <a:endParaRPr lang="en-US"/>
          </a:p>
          <a:p>
            <a:pPr marL="158750" indent="0">
              <a:buNone/>
            </a:pPr>
            <a:r>
              <a:rPr lang="vi-VN" b="1"/>
              <a:t>Mô tả mô hình trong hình ảnh:</a:t>
            </a:r>
          </a:p>
          <a:p>
            <a:pPr marL="158750" indent="0">
              <a:buNone/>
            </a:pPr>
            <a:r>
              <a:rPr lang="vi-VN"/>
              <a:t>Hình ảnh minh họa một phương pháp sử dụng mô hình </a:t>
            </a:r>
            <a:r>
              <a:rPr lang="vi-VN" b="1"/>
              <a:t>Teacher-Student</a:t>
            </a:r>
            <a:r>
              <a:rPr lang="vi-VN"/>
              <a:t> để bảo vệ dữ liệu nhạy cảm khỏi các tấn công Transfer Learning. Đây là một chiến lược hiệu quả nhằm ngăn chặn rò rỉ dữ liệu và giảm nguy cơ tấn công từ các kẻ xâm nhập.</a:t>
            </a:r>
          </a:p>
          <a:p>
            <a:pPr marL="158750" indent="0">
              <a:buNone/>
            </a:pPr>
            <a:r>
              <a:rPr lang="vi-VN" b="1"/>
              <a:t>Các bước chính:</a:t>
            </a:r>
          </a:p>
          <a:p>
            <a:pPr>
              <a:buFont typeface="+mj-lt"/>
              <a:buAutoNum type="arabicPeriod"/>
            </a:pPr>
            <a:r>
              <a:rPr lang="vi-VN" b="1"/>
              <a:t>Dữ liệu nhạy cảm (Sensitive Data):</a:t>
            </a:r>
            <a:endParaRPr lang="vi-VN"/>
          </a:p>
          <a:p>
            <a:pPr marL="742950" lvl="1" indent="-285750">
              <a:buFont typeface="+mj-lt"/>
              <a:buAutoNum type="arabicPeriod"/>
            </a:pPr>
            <a:r>
              <a:rPr lang="vi-VN"/>
              <a:t>Dữ liệu nhạy cảm được chia thành nhiều tập con riêng biệt (Data 1, Data 2, ..., Data n).</a:t>
            </a:r>
          </a:p>
          <a:p>
            <a:pPr marL="742950" lvl="1" indent="-285750">
              <a:buFont typeface="+mj-lt"/>
              <a:buAutoNum type="arabicPeriod"/>
            </a:pPr>
            <a:r>
              <a:rPr lang="vi-VN"/>
              <a:t>Điều này đảm bảo rằng mỗi phần dữ liệu chỉ được sử dụng bởi một mô hình "giáo viên" (Teacher) cụ thể, tránh việc tổng hợp toàn bộ dữ liệu tại một điểm trung tâm.</a:t>
            </a:r>
          </a:p>
          <a:p>
            <a:pPr>
              <a:buFont typeface="+mj-lt"/>
              <a:buAutoNum type="arabicPeriod"/>
            </a:pPr>
            <a:r>
              <a:rPr lang="vi-VN" b="1"/>
              <a:t>Huấn luyện mô hình giáo viên (Teacher Models):</a:t>
            </a:r>
            <a:endParaRPr lang="vi-VN"/>
          </a:p>
          <a:p>
            <a:pPr marL="742950" lvl="1" indent="-285750">
              <a:buFont typeface="+mj-lt"/>
              <a:buAutoNum type="arabicPeriod"/>
            </a:pPr>
            <a:r>
              <a:rPr lang="vi-VN"/>
              <a:t>Mỗi tập dữ liệu con được sử dụng để huấn luyện một mô hình giáo viên độc lập (Teacher 1, Teacher 2, ..., Teacher n).</a:t>
            </a:r>
          </a:p>
          <a:p>
            <a:pPr marL="742950" lvl="1" indent="-285750">
              <a:buFont typeface="+mj-lt"/>
              <a:buAutoNum type="arabicPeriod"/>
            </a:pPr>
            <a:r>
              <a:rPr lang="vi-VN"/>
              <a:t>Mô hình giáo viên chỉ hoạt động trên dữ liệu riêng của mình và không chia sẻ thông tin trực tiếp với các mô hình khác hoặc kẻ tấn công.</a:t>
            </a:r>
          </a:p>
          <a:p>
            <a:pPr>
              <a:buFont typeface="+mj-lt"/>
              <a:buAutoNum type="arabicPeriod"/>
            </a:pPr>
            <a:r>
              <a:rPr lang="vi-VN" b="1"/>
              <a:t>Tổng hợp kết quả từ các mô hình giáo viên (Aggregate Teacher):</a:t>
            </a:r>
            <a:endParaRPr lang="vi-VN"/>
          </a:p>
          <a:p>
            <a:pPr marL="742950" lvl="1" indent="-285750">
              <a:buFont typeface="+mj-lt"/>
              <a:buAutoNum type="arabicPeriod"/>
            </a:pPr>
            <a:r>
              <a:rPr lang="vi-VN"/>
              <a:t>Một lớp trung gian được gọi là </a:t>
            </a:r>
            <a:r>
              <a:rPr lang="vi-VN" b="1"/>
              <a:t>Aggregate Teacher</a:t>
            </a:r>
            <a:r>
              <a:rPr lang="vi-VN"/>
              <a:t> tổng hợp kết quả dự đoán từ tất cả các mô hình giáo viên.</a:t>
            </a:r>
          </a:p>
          <a:p>
            <a:pPr marL="742950" lvl="1" indent="-285750">
              <a:buFont typeface="+mj-lt"/>
              <a:buAutoNum type="arabicPeriod"/>
            </a:pPr>
            <a:r>
              <a:rPr lang="vi-VN"/>
              <a:t>Aggregate Teacher hoạt động trên dữ liệu tổng hợp, không cho phép truy cập trực tiếp vào dữ liệu gốc hoặc các trọng số của mô hình giáo viên.</a:t>
            </a:r>
          </a:p>
          <a:p>
            <a:pPr marL="742950" lvl="1" indent="-285750">
              <a:buFont typeface="+mj-lt"/>
              <a:buAutoNum type="arabicPeriod"/>
            </a:pPr>
            <a:r>
              <a:rPr lang="vi-VN"/>
              <a:t>Điều này đảm bảo tính riêng tư của dữ liệu huấn luyện.</a:t>
            </a:r>
          </a:p>
          <a:p>
            <a:pPr>
              <a:buFont typeface="+mj-lt"/>
              <a:buAutoNum type="arabicPeriod"/>
            </a:pPr>
            <a:r>
              <a:rPr lang="vi-VN" b="1"/>
              <a:t>Huấn luyện mô hình học sinh (Student Model):</a:t>
            </a:r>
            <a:endParaRPr lang="vi-VN"/>
          </a:p>
          <a:p>
            <a:pPr marL="742950" lvl="1" indent="-285750">
              <a:buFont typeface="+mj-lt"/>
              <a:buAutoNum type="arabicPeriod"/>
            </a:pPr>
            <a:r>
              <a:rPr lang="vi-VN"/>
              <a:t>Mô hình học sinh (Student Model) được huấn luyện trên các kết quả tổng hợp từ Aggregate Teacher.</a:t>
            </a:r>
          </a:p>
          <a:p>
            <a:pPr marL="742950" lvl="1" indent="-285750">
              <a:buFont typeface="+mj-lt"/>
              <a:buAutoNum type="arabicPeriod"/>
            </a:pPr>
            <a:r>
              <a:rPr lang="vi-VN"/>
              <a:t>Mô hình học sinh sử dụng dữ liệu công khai không nhạy cảm (</a:t>
            </a:r>
            <a:r>
              <a:rPr lang="vi-VN" b="1"/>
              <a:t>Incomplete Public Data</a:t>
            </a:r>
            <a:r>
              <a:rPr lang="vi-VN"/>
              <a:t>) để tăng tính khái quát và độ chính xác.</a:t>
            </a:r>
          </a:p>
          <a:p>
            <a:pPr>
              <a:buFont typeface="+mj-lt"/>
              <a:buAutoNum type="arabicPeriod"/>
            </a:pPr>
            <a:r>
              <a:rPr lang="vi-VN" b="1"/>
              <a:t>Giới hạn truy cập (Restricted Access):</a:t>
            </a:r>
            <a:endParaRPr lang="vi-VN"/>
          </a:p>
          <a:p>
            <a:pPr marL="742950" lvl="1" indent="-285750">
              <a:buFont typeface="+mj-lt"/>
              <a:buAutoNum type="arabicPeriod"/>
            </a:pPr>
            <a:r>
              <a:rPr lang="vi-VN"/>
              <a:t>Dữ liệu nhạy cảm và mô hình giáo viên không thể truy cập bởi kẻ tấn công.</a:t>
            </a:r>
          </a:p>
          <a:p>
            <a:pPr marL="742950" lvl="1" indent="-285750">
              <a:buFont typeface="+mj-lt"/>
              <a:buAutoNum type="arabicPeriod"/>
            </a:pPr>
            <a:r>
              <a:rPr lang="vi-VN"/>
              <a:t>Kẻ tấn công chỉ có thể truy cập mô hình học sinh thông qua truy vấn (Queries), hạn chế khả năng thao túng.</a:t>
            </a:r>
          </a:p>
          <a:p>
            <a:pPr marL="742950" lvl="1" indent="-285750">
              <a:buFont typeface="Arial" panose="020B0604020202020204" pitchFamily="34" charset="0"/>
              <a:buChar char="•"/>
            </a:pPr>
            <a:endParaRPr lang="vi-VN"/>
          </a:p>
          <a:p>
            <a:pPr marL="158750" indent="0">
              <a:buNone/>
            </a:pPr>
            <a:r>
              <a:rPr lang="vi-VN" b="1"/>
              <a:t>[Câu kết chuyển tiếp:]</a:t>
            </a:r>
            <a:endParaRPr lang="vi-VN"/>
          </a:p>
          <a:p>
            <a:r>
              <a:rPr lang="vi-VN"/>
              <a:t>"Như vậy, với các phương pháp bảo vệ toàn diện từ dữ liệu đến triển khai, chúng ta có thể xây dựng những mô hình học máy không chỉ mạnh mẽ mà còn an toàn trước các cuộc tấn công Transfer Learning.</a:t>
            </a:r>
            <a:r>
              <a:rPr lang="en-US"/>
              <a:t>”</a:t>
            </a:r>
            <a:endParaRPr lang="vi-VN"/>
          </a:p>
        </p:txBody>
      </p:sp>
      <p:sp>
        <p:nvSpPr>
          <p:cNvPr id="269" name="Google Shape;269;g30b2140cd16_0_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30b2140cd16_0_1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5" name="Google Shape;285;g30b2140cd16_0_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30b2140cd16_0_49: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158750" indent="0">
              <a:buNone/>
            </a:pPr>
            <a:r>
              <a:rPr lang="vi-VN" b="1"/>
              <a:t>[Lời dẫn:]</a:t>
            </a:r>
            <a:br>
              <a:rPr lang="vi-VN"/>
            </a:br>
            <a:r>
              <a:rPr lang="vi-VN"/>
              <a:t>"Để hiểu rõ tác động của tấn công Transfer Learning, bài nghiên cứu đã tiến hành các thí nghiệm với các chiến lược huấn luyện khác nhau và đánh giá hiệu quả của các cuộc tấn công hộp trắng (white-box) và hộp đen (black-box). Hãy cùng xem xét các thiết lập thí nghiệm và kết quả chính."</a:t>
            </a:r>
          </a:p>
          <a:p>
            <a:pPr marL="158750" indent="0">
              <a:buNone/>
            </a:pPr>
            <a:r>
              <a:rPr lang="vi-VN" b="1"/>
              <a:t>Nội dung chính:</a:t>
            </a:r>
          </a:p>
          <a:p>
            <a:pPr marL="158750" indent="0">
              <a:buNone/>
            </a:pPr>
            <a:r>
              <a:rPr lang="vi-VN" b="1"/>
              <a:t>1. Thiết lập thí nghiệm:</a:t>
            </a:r>
          </a:p>
          <a:p>
            <a:pPr>
              <a:buFont typeface="Arial" panose="020B0604020202020204" pitchFamily="34" charset="0"/>
              <a:buChar char="•"/>
            </a:pPr>
            <a:r>
              <a:rPr lang="vi-VN" b="1"/>
              <a:t>Chiến lược huấn luyện mô hình:</a:t>
            </a:r>
            <a:endParaRPr lang="vi-VN"/>
          </a:p>
          <a:p>
            <a:pPr marL="742950" lvl="1" indent="-285750">
              <a:buFont typeface="Arial" panose="020B0604020202020204" pitchFamily="34" charset="0"/>
              <a:buChar char="•"/>
            </a:pPr>
            <a:r>
              <a:rPr lang="vi-VN" b="1"/>
              <a:t>Scratch:</a:t>
            </a:r>
            <a:r>
              <a:rPr lang="vi-VN"/>
              <a:t> Mô hình được huấn luyện từ đầu với dữ liệu miền mục tiêu, không sử dụng Transfer Learning.</a:t>
            </a:r>
          </a:p>
          <a:p>
            <a:pPr marL="742950" lvl="1" indent="-285750">
              <a:buFont typeface="Arial" panose="020B0604020202020204" pitchFamily="34" charset="0"/>
              <a:buChar char="•"/>
            </a:pPr>
            <a:r>
              <a:rPr lang="vi-VN" b="1"/>
              <a:t>Fine-tune (FT):</a:t>
            </a:r>
            <a:r>
              <a:rPr lang="vi-VN"/>
              <a:t> Mô hình sử dụng tham số từ mô hình nguồn và được tinh chỉnh với dữ liệu miền mục tiêu.</a:t>
            </a:r>
          </a:p>
          <a:p>
            <a:pPr marL="742950" lvl="1" indent="-285750">
              <a:buFont typeface="Arial" panose="020B0604020202020204" pitchFamily="34" charset="0"/>
              <a:buChar char="•"/>
            </a:pPr>
            <a:r>
              <a:rPr lang="vi-VN" b="1"/>
              <a:t>CommonInit:</a:t>
            </a:r>
            <a:r>
              <a:rPr lang="vi-VN"/>
              <a:t> Cả hai mô hình miền nguồn và mục tiêu được khởi tạo từ một mô hình lớn (Domain C), sau đó được tinh chỉnh với dữ liệu riêng.</a:t>
            </a:r>
          </a:p>
          <a:p>
            <a:pPr>
              <a:buFont typeface="Arial" panose="020B0604020202020204" pitchFamily="34" charset="0"/>
              <a:buChar char="•"/>
            </a:pPr>
            <a:r>
              <a:rPr lang="vi-VN" b="1"/>
              <a:t>Dữ liệu thí nghiệm:</a:t>
            </a:r>
            <a:endParaRPr lang="vi-VN"/>
          </a:p>
          <a:p>
            <a:pPr marL="742950" lvl="1" indent="-285750">
              <a:buFont typeface="Arial" panose="020B0604020202020204" pitchFamily="34" charset="0"/>
              <a:buChar char="•"/>
            </a:pPr>
            <a:r>
              <a:rPr lang="vi-VN"/>
              <a:t>Dùng 7 tập dữ liệu, ví dụ: MNIST, CIFAR10, STL10, với các nhiệm vụ chuyển giao giữa các miền (Domain A, Domain B, Domain C).</a:t>
            </a:r>
          </a:p>
          <a:p>
            <a:pPr>
              <a:buFont typeface="Arial" panose="020B0604020202020204" pitchFamily="34" charset="0"/>
              <a:buChar char="•"/>
            </a:pPr>
            <a:r>
              <a:rPr lang="vi-VN" b="1"/>
              <a:t>Các loại tấn công:</a:t>
            </a:r>
            <a:endParaRPr lang="vi-VN"/>
          </a:p>
          <a:p>
            <a:pPr marL="742950" lvl="1" indent="-285750">
              <a:buFont typeface="Arial" panose="020B0604020202020204" pitchFamily="34" charset="0"/>
              <a:buChar char="•"/>
            </a:pPr>
            <a:r>
              <a:rPr lang="vi-VN" b="1"/>
              <a:t>Tấn công hộp trắng (White-box):</a:t>
            </a:r>
            <a:r>
              <a:rPr lang="vi-VN"/>
              <a:t> Kẻ tấn công có toàn quyền truy cập mô hình mục tiêu.</a:t>
            </a:r>
            <a:r>
              <a:rPr lang="en-US"/>
              <a:t> =&gt; </a:t>
            </a:r>
            <a:r>
              <a:rPr lang="vi-VN"/>
              <a:t>Kiểm tra khả năng của mô hình mục tiêu trong việc chống lại các ví dụ đối kháng được tạo một cách tối ưu.</a:t>
            </a:r>
          </a:p>
          <a:p>
            <a:pPr marL="742950" lvl="1" indent="-285750">
              <a:buFont typeface="Arial" panose="020B0604020202020204" pitchFamily="34" charset="0"/>
              <a:buChar char="•"/>
            </a:pPr>
            <a:r>
              <a:rPr lang="vi-VN" b="1"/>
              <a:t>Tấn công hộp đen (Black-box):</a:t>
            </a:r>
            <a:r>
              <a:rPr lang="vi-VN"/>
              <a:t> Kẻ tấn công không có quyền truy cập trực tiếp vào mô hình mục tiêu.</a:t>
            </a:r>
            <a:r>
              <a:rPr lang="en-US"/>
              <a:t> </a:t>
            </a:r>
            <a:r>
              <a:rPr lang="en-US" err="1"/>
              <a:t>Thay</a:t>
            </a:r>
            <a:r>
              <a:rPr lang="en-US"/>
              <a:t> </a:t>
            </a:r>
            <a:r>
              <a:rPr lang="en-US" err="1"/>
              <a:t>vào</a:t>
            </a:r>
            <a:r>
              <a:rPr lang="en-US"/>
              <a:t> </a:t>
            </a:r>
            <a:r>
              <a:rPr lang="en-US" err="1"/>
              <a:t>đó</a:t>
            </a:r>
            <a:r>
              <a:rPr lang="en-US"/>
              <a:t>, </a:t>
            </a:r>
            <a:r>
              <a:rPr lang="en-US" err="1"/>
              <a:t>chúng</a:t>
            </a:r>
            <a:r>
              <a:rPr lang="en-US"/>
              <a:t> </a:t>
            </a:r>
            <a:r>
              <a:rPr lang="en-US" err="1"/>
              <a:t>sử</a:t>
            </a:r>
            <a:r>
              <a:rPr lang="en-US"/>
              <a:t> </a:t>
            </a:r>
            <a:r>
              <a:rPr lang="en-US" err="1"/>
              <a:t>dụng</a:t>
            </a:r>
            <a:r>
              <a:rPr lang="en-US"/>
              <a:t> </a:t>
            </a:r>
            <a:r>
              <a:rPr lang="en-US" err="1"/>
              <a:t>một</a:t>
            </a:r>
            <a:r>
              <a:rPr lang="en-US"/>
              <a:t> </a:t>
            </a:r>
            <a:r>
              <a:rPr lang="en-US" err="1"/>
              <a:t>mô</a:t>
            </a:r>
            <a:r>
              <a:rPr lang="en-US"/>
              <a:t> </a:t>
            </a:r>
            <a:r>
              <a:rPr lang="en-US" err="1"/>
              <a:t>hình</a:t>
            </a:r>
            <a:r>
              <a:rPr lang="en-US"/>
              <a:t> </a:t>
            </a:r>
            <a:r>
              <a:rPr lang="en-US" err="1"/>
              <a:t>nguồn</a:t>
            </a:r>
            <a:r>
              <a:rPr lang="en-US"/>
              <a:t> </a:t>
            </a:r>
            <a:r>
              <a:rPr lang="en-US" err="1"/>
              <a:t>đã</a:t>
            </a:r>
            <a:r>
              <a:rPr lang="en-US"/>
              <a:t> </a:t>
            </a:r>
            <a:r>
              <a:rPr lang="en-US" err="1"/>
              <a:t>biết</a:t>
            </a:r>
            <a:r>
              <a:rPr lang="en-US"/>
              <a:t> (pre-trained model) </a:t>
            </a:r>
            <a:r>
              <a:rPr lang="en-US" err="1"/>
              <a:t>để</a:t>
            </a:r>
            <a:r>
              <a:rPr lang="en-US"/>
              <a:t> </a:t>
            </a:r>
            <a:r>
              <a:rPr lang="en-US" err="1"/>
              <a:t>tạo</a:t>
            </a:r>
            <a:r>
              <a:rPr lang="en-US"/>
              <a:t> </a:t>
            </a:r>
            <a:r>
              <a:rPr lang="en-US" err="1"/>
              <a:t>ví</a:t>
            </a:r>
            <a:r>
              <a:rPr lang="en-US"/>
              <a:t> </a:t>
            </a:r>
            <a:r>
              <a:rPr lang="en-US" err="1"/>
              <a:t>dụ</a:t>
            </a:r>
            <a:r>
              <a:rPr lang="en-US"/>
              <a:t> </a:t>
            </a:r>
            <a:r>
              <a:rPr lang="en-US" err="1"/>
              <a:t>đối</a:t>
            </a:r>
            <a:r>
              <a:rPr lang="en-US"/>
              <a:t> </a:t>
            </a:r>
            <a:r>
              <a:rPr lang="en-US" err="1"/>
              <a:t>kháng</a:t>
            </a:r>
            <a:r>
              <a:rPr lang="en-US"/>
              <a:t>, </a:t>
            </a:r>
            <a:r>
              <a:rPr lang="en-US" err="1"/>
              <a:t>sau</a:t>
            </a:r>
            <a:r>
              <a:rPr lang="en-US"/>
              <a:t> </a:t>
            </a:r>
            <a:r>
              <a:rPr lang="en-US" err="1"/>
              <a:t>đó</a:t>
            </a:r>
            <a:r>
              <a:rPr lang="en-US"/>
              <a:t> </a:t>
            </a:r>
            <a:r>
              <a:rPr lang="en-US" err="1"/>
              <a:t>chuyển</a:t>
            </a:r>
            <a:r>
              <a:rPr lang="en-US"/>
              <a:t> </a:t>
            </a:r>
            <a:r>
              <a:rPr lang="en-US" err="1"/>
              <a:t>giao</a:t>
            </a:r>
            <a:r>
              <a:rPr lang="en-US"/>
              <a:t> (transfer) </a:t>
            </a:r>
            <a:r>
              <a:rPr lang="en-US" err="1"/>
              <a:t>các</a:t>
            </a:r>
            <a:r>
              <a:rPr lang="en-US"/>
              <a:t> </a:t>
            </a:r>
            <a:r>
              <a:rPr lang="en-US" err="1"/>
              <a:t>ví</a:t>
            </a:r>
            <a:r>
              <a:rPr lang="en-US"/>
              <a:t> </a:t>
            </a:r>
            <a:r>
              <a:rPr lang="en-US" err="1"/>
              <a:t>dụ</a:t>
            </a:r>
            <a:r>
              <a:rPr lang="en-US"/>
              <a:t> </a:t>
            </a:r>
            <a:r>
              <a:rPr lang="en-US" err="1"/>
              <a:t>này</a:t>
            </a:r>
            <a:r>
              <a:rPr lang="en-US"/>
              <a:t> </a:t>
            </a:r>
            <a:r>
              <a:rPr lang="en-US" err="1"/>
              <a:t>để</a:t>
            </a:r>
            <a:r>
              <a:rPr lang="en-US"/>
              <a:t> </a:t>
            </a:r>
            <a:r>
              <a:rPr lang="en-US" err="1"/>
              <a:t>tấn</a:t>
            </a:r>
            <a:r>
              <a:rPr lang="en-US"/>
              <a:t> </a:t>
            </a:r>
            <a:r>
              <a:rPr lang="en-US" err="1"/>
              <a:t>công</a:t>
            </a:r>
            <a:r>
              <a:rPr lang="en-US"/>
              <a:t> </a:t>
            </a:r>
            <a:r>
              <a:rPr lang="en-US" err="1"/>
              <a:t>mô</a:t>
            </a:r>
            <a:r>
              <a:rPr lang="en-US"/>
              <a:t> </a:t>
            </a:r>
            <a:r>
              <a:rPr lang="en-US" err="1"/>
              <a:t>hình</a:t>
            </a:r>
            <a:r>
              <a:rPr lang="en-US"/>
              <a:t> </a:t>
            </a:r>
            <a:r>
              <a:rPr lang="en-US" err="1"/>
              <a:t>mục</a:t>
            </a:r>
            <a:r>
              <a:rPr lang="en-US"/>
              <a:t> </a:t>
            </a:r>
            <a:r>
              <a:rPr lang="en-US" err="1"/>
              <a:t>tiêu</a:t>
            </a:r>
            <a:r>
              <a:rPr lang="en-US"/>
              <a:t>. =&gt; </a:t>
            </a:r>
            <a:r>
              <a:rPr lang="vi-VN"/>
              <a:t>Đánh giá mức độ dễ bị tổn thương của mô hình Fine-tuned trước các ví dụ đối kháng được tạo từ mô hình nguồn.</a:t>
            </a:r>
          </a:p>
          <a:p>
            <a:pPr marL="158750" indent="0">
              <a:buNone/>
            </a:pPr>
            <a:r>
              <a:rPr lang="vi-VN" b="1"/>
              <a:t>2. Kết quả chính:</a:t>
            </a:r>
          </a:p>
          <a:p>
            <a:pPr>
              <a:buFont typeface="Arial" panose="020B0604020202020204" pitchFamily="34" charset="0"/>
              <a:buChar char="•"/>
            </a:pPr>
            <a:r>
              <a:rPr lang="vi-VN" b="1"/>
              <a:t>Hiệu quả của Transfer Learning:</a:t>
            </a:r>
            <a:endParaRPr lang="vi-VN"/>
          </a:p>
          <a:p>
            <a:pPr marL="742950" lvl="1" indent="-285750">
              <a:buFont typeface="Arial" panose="020B0604020202020204" pitchFamily="34" charset="0"/>
              <a:buChar char="•"/>
            </a:pPr>
            <a:r>
              <a:rPr lang="vi-VN"/>
              <a:t>Fine-tuning cải thiện đáng kể độ chính xác phân loại và khả năng chống chịu trước các tấn công hộp trắng so với huấn luyện từ đầu (Scratch).</a:t>
            </a:r>
          </a:p>
          <a:p>
            <a:pPr marL="742950" lvl="1" indent="-285750">
              <a:buFont typeface="Arial" panose="020B0604020202020204" pitchFamily="34" charset="0"/>
              <a:buChar char="•"/>
            </a:pPr>
            <a:r>
              <a:rPr lang="vi-VN"/>
              <a:t>Ví dụ: Độ chính xác tăng từ </a:t>
            </a:r>
            <a:r>
              <a:rPr lang="vi-VN" b="1"/>
              <a:t>50.86% lên 84.96%</a:t>
            </a:r>
            <a:r>
              <a:rPr lang="vi-VN"/>
              <a:t> trên nhiệm vụ S → M (SVHN → MNIST).</a:t>
            </a:r>
          </a:p>
          <a:p>
            <a:pPr>
              <a:buFont typeface="Arial" panose="020B0604020202020204" pitchFamily="34" charset="0"/>
              <a:buChar char="•"/>
            </a:pPr>
            <a:r>
              <a:rPr lang="vi-VN" b="1"/>
              <a:t>Tấn công hộp đen:</a:t>
            </a:r>
            <a:endParaRPr lang="vi-VN"/>
          </a:p>
          <a:p>
            <a:pPr marL="742950" lvl="1" indent="-285750">
              <a:buFont typeface="Arial" panose="020B0604020202020204" pitchFamily="34" charset="0"/>
              <a:buChar char="•"/>
            </a:pPr>
            <a:r>
              <a:rPr lang="vi-VN"/>
              <a:t>Fine-tuned models dễ bị tổn thương bởi các ví dụ đối kháng được tạo từ mô hình nguồn.</a:t>
            </a:r>
          </a:p>
          <a:p>
            <a:pPr marL="742950" lvl="1" indent="-285750">
              <a:buFont typeface="Arial" panose="020B0604020202020204" pitchFamily="34" charset="0"/>
              <a:buChar char="•"/>
            </a:pPr>
            <a:r>
              <a:rPr lang="vi-VN"/>
              <a:t>Kết quả cho thấy khi Fine-tuning được sử dụng, độ chính xác tấn công giảm mạnh khi mức độ nhiễu (perturbation budget) tăng.</a:t>
            </a:r>
          </a:p>
          <a:p>
            <a:pPr>
              <a:buFont typeface="Arial" panose="020B0604020202020204" pitchFamily="34" charset="0"/>
              <a:buChar char="•"/>
            </a:pPr>
            <a:r>
              <a:rPr lang="vi-VN" b="1"/>
              <a:t>Đo lường tính chuyển giao (Transferability):</a:t>
            </a:r>
            <a:endParaRPr lang="vi-VN"/>
          </a:p>
          <a:p>
            <a:pPr marL="742950" lvl="1" indent="-285750">
              <a:buFont typeface="Arial" panose="020B0604020202020204" pitchFamily="34" charset="0"/>
              <a:buChar char="•"/>
            </a:pPr>
            <a:r>
              <a:rPr lang="vi-VN"/>
              <a:t>Chỉ số </a:t>
            </a:r>
            <a:r>
              <a:rPr lang="el-GR"/>
              <a:t>γ </a:t>
            </a:r>
            <a:r>
              <a:rPr lang="vi-VN"/>
              <a:t>cho thấy các mô hình Fine-tuned dễ bị tấn công hơn bởi các ví dụ đối kháng từ mô hình nguồn so với các ví dụ được tạo riêng cho mô hình mục tiêu.</a:t>
            </a:r>
          </a:p>
          <a:p>
            <a:pPr marL="158750" indent="0">
              <a:buNone/>
            </a:pPr>
            <a:r>
              <a:rPr lang="vi-VN" b="1"/>
              <a:t>[Câu kết:]</a:t>
            </a:r>
            <a:br>
              <a:rPr lang="vi-VN"/>
            </a:br>
            <a:r>
              <a:rPr lang="vi-VN"/>
              <a:t>"Kết quả thực nghiệm này nhấn mạnh rằng mặc dù Transfer Learning cải thiện hiệu suất, nhưng nó cũng mang lại rủi ro cao hơn trước các tấn công hộp đen. Điều này yêu cầu các biện pháp bảo vệ toàn diện trong suốt quá trình triển khai."</a:t>
            </a:r>
          </a:p>
        </p:txBody>
      </p:sp>
      <p:sp>
        <p:nvSpPr>
          <p:cNvPr id="276" name="Google Shape;276;g30b2140cd16_0_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30b215915f4_1_10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2" name="Google Shape;152;g30b215915f4_1_10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3" name="Google Shape;153;g30b215915f4_1_10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a:extLst>
            <a:ext uri="{FF2B5EF4-FFF2-40B4-BE49-F238E27FC236}">
              <a16:creationId xmlns:a16="http://schemas.microsoft.com/office/drawing/2014/main" id="{F10AFC69-4F99-9549-B6FA-636A4C67BFB9}"/>
            </a:ext>
          </a:extLst>
        </p:cNvPr>
        <p:cNvGrpSpPr/>
        <p:nvPr/>
      </p:nvGrpSpPr>
      <p:grpSpPr>
        <a:xfrm>
          <a:off x="0" y="0"/>
          <a:ext cx="0" cy="0"/>
          <a:chOff x="0" y="0"/>
          <a:chExt cx="0" cy="0"/>
        </a:xfrm>
      </p:grpSpPr>
      <p:sp>
        <p:nvSpPr>
          <p:cNvPr id="275" name="Google Shape;275;g30b2140cd16_0_49:notes">
            <a:extLst>
              <a:ext uri="{FF2B5EF4-FFF2-40B4-BE49-F238E27FC236}">
                <a16:creationId xmlns:a16="http://schemas.microsoft.com/office/drawing/2014/main" id="{84AE49E4-A69F-E7B8-7ABD-8A4D7547D607}"/>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158750" indent="0">
              <a:buNone/>
            </a:pPr>
            <a:r>
              <a:rPr lang="vi-VN" b="1"/>
              <a:t>[Lời dẫn:]</a:t>
            </a:r>
            <a:endParaRPr lang="vi-VN"/>
          </a:p>
          <a:p>
            <a:pPr marL="158750" indent="0">
              <a:buNone/>
            </a:pPr>
            <a:r>
              <a:rPr lang="vi-VN"/>
              <a:t>"Hình ảnh dưới đây minh họa các kết quả chính trong bài báo, so sánh hiệu suất giữa mô hình huấn luyện từ đầu (</a:t>
            </a:r>
            <a:r>
              <a:rPr lang="vi-VN" i="1"/>
              <a:t>Scratch</a:t>
            </a:r>
            <a:r>
              <a:rPr lang="vi-VN"/>
              <a:t>) và mô hình tinh chỉnh (</a:t>
            </a:r>
            <a:r>
              <a:rPr lang="vi-VN" i="1"/>
              <a:t>Fine-tuning - FT</a:t>
            </a:r>
            <a:r>
              <a:rPr lang="vi-VN"/>
              <a:t>). Thí nghiệm được tiến hành trên năm nhiệm vụ chuyển giao dữ liệu, đánh giá cả độ chính xác phân loại và khả năng chống chịu trước tấn công hộp trắng (</a:t>
            </a:r>
            <a:r>
              <a:rPr lang="vi-VN" i="1"/>
              <a:t>White-box FGSM</a:t>
            </a:r>
            <a:r>
              <a:rPr lang="vi-VN"/>
              <a:t>).“</a:t>
            </a:r>
            <a:endParaRPr lang="en-US"/>
          </a:p>
          <a:p>
            <a:pPr marL="158750" indent="0">
              <a:buNone/>
            </a:pPr>
            <a:r>
              <a:rPr lang="vi-VN" b="1"/>
              <a:t>Nội dung mô tả:</a:t>
            </a:r>
          </a:p>
          <a:p>
            <a:pPr marL="158750" indent="0">
              <a:buNone/>
            </a:pPr>
            <a:r>
              <a:rPr lang="vi-VN" b="1"/>
              <a:t>(a) Độ chính xác phân loại:</a:t>
            </a:r>
          </a:p>
          <a:p>
            <a:pPr>
              <a:buFont typeface="Arial" panose="020B0604020202020204" pitchFamily="34" charset="0"/>
              <a:buChar char="•"/>
            </a:pPr>
            <a:r>
              <a:rPr lang="vi-VN" b="1"/>
              <a:t>Đồ thị bên trái (a):</a:t>
            </a:r>
            <a:endParaRPr lang="vi-VN"/>
          </a:p>
          <a:p>
            <a:pPr marL="742950" lvl="1" indent="-285750">
              <a:buFont typeface="Arial" panose="020B0604020202020204" pitchFamily="34" charset="0"/>
              <a:buChar char="•"/>
            </a:pPr>
            <a:r>
              <a:rPr lang="vi-VN"/>
              <a:t>So sánh độ chính xác phân loại giữa hai mô hình (</a:t>
            </a:r>
            <a:r>
              <a:rPr lang="vi-VN" i="1"/>
              <a:t>Scratch</a:t>
            </a:r>
            <a:r>
              <a:rPr lang="vi-VN"/>
              <a:t> và </a:t>
            </a:r>
            <a:r>
              <a:rPr lang="vi-VN" i="1"/>
              <a:t>FT</a:t>
            </a:r>
            <a:r>
              <a:rPr lang="vi-VN"/>
              <a:t>) trên 5 nhiệm vụ chuyển giao:</a:t>
            </a:r>
          </a:p>
          <a:p>
            <a:pPr marL="1143000" lvl="2" indent="-228600">
              <a:buFont typeface="Arial" panose="020B0604020202020204" pitchFamily="34" charset="0"/>
              <a:buChar char="•"/>
            </a:pPr>
            <a:r>
              <a:rPr lang="vi-VN" b="1"/>
              <a:t>M → U (MNIST → USPS).</a:t>
            </a:r>
            <a:endParaRPr lang="vi-VN"/>
          </a:p>
          <a:p>
            <a:pPr marL="1143000" lvl="2" indent="-228600">
              <a:buFont typeface="Arial" panose="020B0604020202020204" pitchFamily="34" charset="0"/>
              <a:buChar char="•"/>
            </a:pPr>
            <a:r>
              <a:rPr lang="vi-VN" b="1"/>
              <a:t>U → M (USPS → MNIST).</a:t>
            </a:r>
            <a:endParaRPr lang="vi-VN"/>
          </a:p>
          <a:p>
            <a:pPr marL="1143000" lvl="2" indent="-228600">
              <a:buFont typeface="Arial" panose="020B0604020202020204" pitchFamily="34" charset="0"/>
              <a:buChar char="•"/>
            </a:pPr>
            <a:r>
              <a:rPr lang="vi-VN" b="1"/>
              <a:t>S → M (SVHN → MNIST).</a:t>
            </a:r>
            <a:endParaRPr lang="vi-VN"/>
          </a:p>
          <a:p>
            <a:pPr marL="1143000" lvl="2" indent="-228600">
              <a:buFont typeface="Arial" panose="020B0604020202020204" pitchFamily="34" charset="0"/>
              <a:buChar char="•"/>
            </a:pPr>
            <a:r>
              <a:rPr lang="vi-VN" b="1"/>
              <a:t>S → Syn (SVHN → Synthetic Digits).</a:t>
            </a:r>
            <a:endParaRPr lang="vi-VN"/>
          </a:p>
          <a:p>
            <a:pPr marL="1143000" lvl="2" indent="-228600">
              <a:buFont typeface="Arial" panose="020B0604020202020204" pitchFamily="34" charset="0"/>
              <a:buChar char="•"/>
            </a:pPr>
            <a:r>
              <a:rPr lang="vi-VN" b="1"/>
              <a:t>CIFAR → STL (CIFAR10 → STL10).</a:t>
            </a:r>
            <a:endParaRPr lang="vi-VN"/>
          </a:p>
          <a:p>
            <a:pPr marL="742950" lvl="1" indent="-285750">
              <a:buFont typeface="Arial" panose="020B0604020202020204" pitchFamily="34" charset="0"/>
              <a:buChar char="•"/>
            </a:pPr>
            <a:r>
              <a:rPr lang="vi-VN" b="1"/>
              <a:t>Nhận xét:</a:t>
            </a:r>
            <a:endParaRPr lang="vi-VN"/>
          </a:p>
          <a:p>
            <a:pPr marL="1143000" lvl="2" indent="-228600">
              <a:buFont typeface="Arial" panose="020B0604020202020204" pitchFamily="34" charset="0"/>
              <a:buChar char="•"/>
            </a:pPr>
            <a:r>
              <a:rPr lang="vi-VN"/>
              <a:t>Mô hình Fine-tuning (FT) luôn đạt độ chính xác cao hơn mô hình Scratch trong tất cả các nhiệm vụ.</a:t>
            </a:r>
          </a:p>
          <a:p>
            <a:pPr marL="1143000" lvl="2" indent="-228600">
              <a:buFont typeface="Arial" panose="020B0604020202020204" pitchFamily="34" charset="0"/>
              <a:buChar char="•"/>
            </a:pPr>
            <a:r>
              <a:rPr lang="vi-VN"/>
              <a:t>Ví dụ: Trong nhiệm vụ </a:t>
            </a:r>
            <a:r>
              <a:rPr lang="vi-VN" b="1"/>
              <a:t>S → M</a:t>
            </a:r>
            <a:r>
              <a:rPr lang="vi-VN"/>
              <a:t>, độ chính xác của FT tăng từ ~50% (Scratch) lên ~85%.</a:t>
            </a:r>
          </a:p>
          <a:p>
            <a:pPr marL="158750" indent="0">
              <a:buNone/>
            </a:pPr>
            <a:r>
              <a:rPr lang="vi-VN" b="1"/>
              <a:t>(b-f) Khả năng chống chịu trước tấn công hộp trắng (White-box FGSM):</a:t>
            </a:r>
          </a:p>
          <a:p>
            <a:pPr marL="158750" indent="0">
              <a:buFont typeface="Arial" panose="020B0604020202020204" pitchFamily="34" charset="0"/>
              <a:buNone/>
            </a:pPr>
            <a:r>
              <a:rPr lang="vi-VN" b="1"/>
              <a:t>Các đồ thị (b-f):</a:t>
            </a:r>
            <a:endParaRPr lang="vi-VN"/>
          </a:p>
          <a:p>
            <a:pPr marL="742950" lvl="1" indent="-285750">
              <a:buFont typeface="Arial" panose="020B0604020202020204" pitchFamily="34" charset="0"/>
              <a:buChar char="•"/>
            </a:pPr>
            <a:r>
              <a:rPr lang="vi-VN"/>
              <a:t>Đánh giá độ chính xác của hai mô hình dưới các mức nhiễu khác nhau (</a:t>
            </a:r>
            <a:r>
              <a:rPr lang="el-GR"/>
              <a:t>ϵ\</a:t>
            </a:r>
            <a:r>
              <a:rPr lang="vi-VN"/>
              <a:t>epsilon</a:t>
            </a:r>
            <a:r>
              <a:rPr lang="el-GR"/>
              <a:t>ϵ), </a:t>
            </a:r>
            <a:r>
              <a:rPr lang="vi-VN"/>
              <a:t>đại diện cho các tấn công FGSM:</a:t>
            </a:r>
          </a:p>
          <a:p>
            <a:pPr marL="1143000" lvl="2" indent="-228600">
              <a:buFont typeface="Arial" panose="020B0604020202020204" pitchFamily="34" charset="0"/>
              <a:buChar char="•"/>
            </a:pPr>
            <a:r>
              <a:rPr lang="vi-VN" b="1"/>
              <a:t>(b)</a:t>
            </a:r>
            <a:r>
              <a:rPr lang="vi-VN"/>
              <a:t> M → U (MNIST → USPS).</a:t>
            </a:r>
          </a:p>
          <a:p>
            <a:pPr marL="1143000" lvl="2" indent="-228600">
              <a:buFont typeface="Arial" panose="020B0604020202020204" pitchFamily="34" charset="0"/>
              <a:buChar char="•"/>
            </a:pPr>
            <a:r>
              <a:rPr lang="vi-VN" b="1"/>
              <a:t>(c)</a:t>
            </a:r>
            <a:r>
              <a:rPr lang="vi-VN"/>
              <a:t> U → M (USPS → MNIST).</a:t>
            </a:r>
          </a:p>
          <a:p>
            <a:pPr marL="1143000" lvl="2" indent="-228600">
              <a:buFont typeface="Arial" panose="020B0604020202020204" pitchFamily="34" charset="0"/>
              <a:buChar char="•"/>
            </a:pPr>
            <a:r>
              <a:rPr lang="vi-VN" b="1"/>
              <a:t>(d)</a:t>
            </a:r>
            <a:r>
              <a:rPr lang="vi-VN"/>
              <a:t> S → M (SVHN → MNIST).</a:t>
            </a:r>
          </a:p>
          <a:p>
            <a:pPr marL="1143000" lvl="2" indent="-228600">
              <a:buFont typeface="Arial" panose="020B0604020202020204" pitchFamily="34" charset="0"/>
              <a:buChar char="•"/>
            </a:pPr>
            <a:r>
              <a:rPr lang="vi-VN" b="1"/>
              <a:t>(e)</a:t>
            </a:r>
            <a:r>
              <a:rPr lang="vi-VN"/>
              <a:t> S → Syn (SVHN → Synthetic Digits).</a:t>
            </a:r>
          </a:p>
          <a:p>
            <a:pPr marL="1143000" lvl="2" indent="-228600">
              <a:buFont typeface="Arial" panose="020B0604020202020204" pitchFamily="34" charset="0"/>
              <a:buChar char="•"/>
            </a:pPr>
            <a:r>
              <a:rPr lang="vi-VN" b="1"/>
              <a:t>(f)</a:t>
            </a:r>
            <a:r>
              <a:rPr lang="vi-VN"/>
              <a:t> CIFAR → STL (CIFAR10 → STL10).</a:t>
            </a:r>
          </a:p>
          <a:p>
            <a:pPr marL="742950" lvl="1" indent="-285750">
              <a:buFont typeface="Arial" panose="020B0604020202020204" pitchFamily="34" charset="0"/>
              <a:buChar char="•"/>
            </a:pPr>
            <a:r>
              <a:rPr lang="vi-VN" b="1"/>
              <a:t>Nhận xét:</a:t>
            </a:r>
            <a:endParaRPr lang="vi-VN"/>
          </a:p>
          <a:p>
            <a:pPr marL="1143000" lvl="2" indent="-228600">
              <a:buFont typeface="Arial" panose="020B0604020202020204" pitchFamily="34" charset="0"/>
              <a:buChar char="•"/>
            </a:pPr>
            <a:r>
              <a:rPr lang="vi-VN"/>
              <a:t>Đường màu cam (FT) thể hiện mô hình Fine-tuning, luôn có độ chính xác cao hơn so với Scratch (đường màu xanh) khi chịu các tấn công FGSM.</a:t>
            </a:r>
          </a:p>
          <a:p>
            <a:pPr marL="1143000" lvl="2" indent="-228600">
              <a:buFont typeface="Arial" panose="020B0604020202020204" pitchFamily="34" charset="0"/>
              <a:buChar char="•"/>
            </a:pPr>
            <a:r>
              <a:rPr lang="vi-VN"/>
              <a:t>Khi mức độ nhiễu (</a:t>
            </a:r>
            <a:r>
              <a:rPr lang="el-GR"/>
              <a:t>ϵ\</a:t>
            </a:r>
            <a:r>
              <a:rPr lang="vi-VN"/>
              <a:t>epsilon</a:t>
            </a:r>
            <a:r>
              <a:rPr lang="el-GR"/>
              <a:t>ϵ) </a:t>
            </a:r>
            <a:r>
              <a:rPr lang="vi-VN"/>
              <a:t>tăng, độ chính xác giảm ở cả hai mô hình, nhưng FT vẫn thể hiện khả năng chống chịu tốt hơn.</a:t>
            </a:r>
          </a:p>
          <a:p>
            <a:pPr marL="1143000" lvl="2" indent="-228600">
              <a:buFont typeface="Arial" panose="020B0604020202020204" pitchFamily="34" charset="0"/>
              <a:buChar char="•"/>
            </a:pPr>
            <a:r>
              <a:rPr lang="vi-VN"/>
              <a:t>Ví dụ: Trong nhiệm vụ </a:t>
            </a:r>
            <a:r>
              <a:rPr lang="vi-VN" b="1"/>
              <a:t>CIFAR → STL</a:t>
            </a:r>
            <a:r>
              <a:rPr lang="vi-VN"/>
              <a:t>, độ chính xác của FT giảm từ 60% xuống ~30% khi </a:t>
            </a:r>
            <a:r>
              <a:rPr lang="el-GR"/>
              <a:t>ϵ\</a:t>
            </a:r>
            <a:r>
              <a:rPr lang="vi-VN"/>
              <a:t>epsilon</a:t>
            </a:r>
            <a:r>
              <a:rPr lang="el-GR"/>
              <a:t>ϵ </a:t>
            </a:r>
            <a:r>
              <a:rPr lang="vi-VN"/>
              <a:t>tăng, nhưng vẫn tốt hơn đáng kể so với Scratch (~10%).</a:t>
            </a:r>
          </a:p>
          <a:p>
            <a:pPr marL="158750" indent="0">
              <a:buNone/>
            </a:pPr>
            <a:r>
              <a:rPr lang="vi-VN" b="1"/>
              <a:t>Tổng kết:</a:t>
            </a:r>
          </a:p>
          <a:p>
            <a:pPr>
              <a:buFont typeface="+mj-lt"/>
              <a:buAutoNum type="arabicPeriod"/>
            </a:pPr>
            <a:r>
              <a:rPr lang="vi-VN" b="1"/>
              <a:t>Fine-tuning vượt trội hơn Scratch:</a:t>
            </a:r>
            <a:endParaRPr lang="vi-VN"/>
          </a:p>
          <a:p>
            <a:pPr marL="742950" lvl="1" indent="-285750">
              <a:buFont typeface="+mj-lt"/>
              <a:buAutoNum type="arabicPeriod"/>
            </a:pPr>
            <a:r>
              <a:rPr lang="vi-VN"/>
              <a:t>Cả về độ chính xác phân loại và khả năng chống chịu trước các tấn công hộp trắng.</a:t>
            </a:r>
          </a:p>
          <a:p>
            <a:pPr marL="742950" lvl="1" indent="-285750">
              <a:buFont typeface="+mj-lt"/>
              <a:buAutoNum type="arabicPeriod"/>
            </a:pPr>
            <a:r>
              <a:rPr lang="vi-VN"/>
              <a:t>Đặc biệt hiệu quả trong các nhiệm vụ khó như </a:t>
            </a:r>
            <a:r>
              <a:rPr lang="vi-VN" b="1"/>
              <a:t>S → M</a:t>
            </a:r>
            <a:r>
              <a:rPr lang="vi-VN"/>
              <a:t> hoặc </a:t>
            </a:r>
            <a:r>
              <a:rPr lang="vi-VN" b="1"/>
              <a:t>CIFAR → STL</a:t>
            </a:r>
            <a:r>
              <a:rPr lang="vi-VN"/>
              <a:t>.</a:t>
            </a:r>
          </a:p>
          <a:p>
            <a:pPr>
              <a:buFont typeface="+mj-lt"/>
              <a:buAutoNum type="arabicPeriod"/>
            </a:pPr>
            <a:r>
              <a:rPr lang="vi-VN" b="1"/>
              <a:t>Tác động của nhiễu đối kháng (</a:t>
            </a:r>
            <a:r>
              <a:rPr lang="el-GR" b="1"/>
              <a:t>ϵ\</a:t>
            </a:r>
            <a:r>
              <a:rPr lang="vi-VN" b="1"/>
              <a:t>epsilon</a:t>
            </a:r>
            <a:r>
              <a:rPr lang="el-GR" b="1"/>
              <a:t>ϵ):</a:t>
            </a:r>
            <a:endParaRPr lang="el-GR"/>
          </a:p>
          <a:p>
            <a:pPr marL="742950" lvl="1" indent="-285750">
              <a:buFont typeface="+mj-lt"/>
              <a:buAutoNum type="arabicPeriod"/>
            </a:pPr>
            <a:r>
              <a:rPr lang="vi-VN"/>
              <a:t>Khi </a:t>
            </a:r>
            <a:r>
              <a:rPr lang="el-GR"/>
              <a:t>ϵ\</a:t>
            </a:r>
            <a:r>
              <a:rPr lang="vi-VN"/>
              <a:t>epsilon</a:t>
            </a:r>
            <a:r>
              <a:rPr lang="el-GR"/>
              <a:t>ϵ </a:t>
            </a:r>
            <a:r>
              <a:rPr lang="vi-VN"/>
              <a:t>tăng, khả năng chống chịu của mô hình giảm.</a:t>
            </a:r>
          </a:p>
          <a:p>
            <a:pPr marL="742950" lvl="1" indent="-285750">
              <a:buFont typeface="+mj-lt"/>
              <a:buAutoNum type="arabicPeriod"/>
            </a:pPr>
            <a:r>
              <a:rPr lang="vi-VN"/>
              <a:t>Tuy nhiên, mô hình FT vẫn duy trì sự ổn định hơn so với Scratch.</a:t>
            </a:r>
          </a:p>
          <a:p>
            <a:r>
              <a:rPr lang="vi-VN" b="1"/>
              <a:t>[Câu chuyển tiếp:]</a:t>
            </a:r>
            <a:endParaRPr lang="vi-VN"/>
          </a:p>
          <a:p>
            <a:r>
              <a:rPr lang="vi-VN"/>
              <a:t>"Kết quả này cho thấy, mặc dù mô hình Fine-tuning cải thiện hiệu suất đáng kể, nhưng vẫn cần các biện pháp bảo vệ bổ sung để tăng khả năng chống chịu trước tấn công đối kháng. Hãy cùng xem xét các phương pháp phòng chống trong phần tiếp theo."</a:t>
            </a:r>
          </a:p>
          <a:p>
            <a:pPr marL="158750" indent="0">
              <a:buNone/>
            </a:pPr>
            <a:endParaRPr lang="vi-VN"/>
          </a:p>
        </p:txBody>
      </p:sp>
      <p:sp>
        <p:nvSpPr>
          <p:cNvPr id="276" name="Google Shape;276;g30b2140cd16_0_49:notes">
            <a:extLst>
              <a:ext uri="{FF2B5EF4-FFF2-40B4-BE49-F238E27FC236}">
                <a16:creationId xmlns:a16="http://schemas.microsoft.com/office/drawing/2014/main" id="{C125D9BF-86FD-5E81-C998-40EED3C25E2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211251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a:extLst>
            <a:ext uri="{FF2B5EF4-FFF2-40B4-BE49-F238E27FC236}">
              <a16:creationId xmlns:a16="http://schemas.microsoft.com/office/drawing/2014/main" id="{89DCD8B6-4E05-A275-81A3-A5387A839DD6}"/>
            </a:ext>
          </a:extLst>
        </p:cNvPr>
        <p:cNvGrpSpPr/>
        <p:nvPr/>
      </p:nvGrpSpPr>
      <p:grpSpPr>
        <a:xfrm>
          <a:off x="0" y="0"/>
          <a:ext cx="0" cy="0"/>
          <a:chOff x="0" y="0"/>
          <a:chExt cx="0" cy="0"/>
        </a:xfrm>
      </p:grpSpPr>
      <p:sp>
        <p:nvSpPr>
          <p:cNvPr id="275" name="Google Shape;275;g30b2140cd16_0_49:notes">
            <a:extLst>
              <a:ext uri="{FF2B5EF4-FFF2-40B4-BE49-F238E27FC236}">
                <a16:creationId xmlns:a16="http://schemas.microsoft.com/office/drawing/2014/main" id="{7F45A436-BE20-0D0E-7335-3838923049FD}"/>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r>
              <a:rPr lang="vi-VN" b="1"/>
              <a:t>Slide: Kết Quả Thực Nghiệm - Black-box Attack</a:t>
            </a:r>
          </a:p>
          <a:p>
            <a:r>
              <a:rPr lang="vi-VN" b="1"/>
              <a:t>[Lời dẫn:]</a:t>
            </a:r>
            <a:endParaRPr lang="vi-VN"/>
          </a:p>
          <a:p>
            <a:r>
              <a:rPr lang="vi-VN"/>
              <a:t>"Hình ảnh dưới đây trình bày kết quả thực nghiệm về khả năng chống chịu của các mô hình trước tấn công hộp đen (</a:t>
            </a:r>
            <a:r>
              <a:rPr lang="vi-VN" i="1"/>
              <a:t>Black-box Attack</a:t>
            </a:r>
            <a:r>
              <a:rPr lang="vi-VN"/>
              <a:t>). Kết quả được phân tích dựa trên độ chính xác đối kháng (</a:t>
            </a:r>
            <a:r>
              <a:rPr lang="vi-VN" i="1"/>
              <a:t>adversarial accuracy</a:t>
            </a:r>
            <a:r>
              <a:rPr lang="vi-VN"/>
              <a:t>) và tính chuyển giao (</a:t>
            </a:r>
            <a:r>
              <a:rPr lang="vi-VN" i="1"/>
              <a:t>transferability </a:t>
            </a:r>
            <a:r>
              <a:rPr lang="el-GR" i="1"/>
              <a:t>γ</a:t>
            </a:r>
            <a:r>
              <a:rPr lang="el-GR"/>
              <a:t>) </a:t>
            </a:r>
            <a:r>
              <a:rPr lang="vi-VN"/>
              <a:t>của các ví dụ đối kháng được tạo ra."</a:t>
            </a:r>
          </a:p>
          <a:p>
            <a:r>
              <a:rPr lang="vi-VN" b="1"/>
              <a:t>Nội dung mô tả:</a:t>
            </a:r>
          </a:p>
          <a:p>
            <a:r>
              <a:rPr lang="vi-VN" b="1"/>
              <a:t>(a-d) Adversarial Accuracy:</a:t>
            </a:r>
          </a:p>
          <a:p>
            <a:pPr>
              <a:buFont typeface="Arial" panose="020B0604020202020204" pitchFamily="34" charset="0"/>
              <a:buChar char="•"/>
            </a:pPr>
            <a:r>
              <a:rPr lang="vi-VN" b="1"/>
              <a:t>Mô tả:</a:t>
            </a:r>
            <a:endParaRPr lang="vi-VN"/>
          </a:p>
          <a:p>
            <a:pPr marL="742950" lvl="1" indent="-285750">
              <a:buFont typeface="Arial" panose="020B0604020202020204" pitchFamily="34" charset="0"/>
              <a:buChar char="•"/>
            </a:pPr>
            <a:r>
              <a:rPr lang="vi-VN"/>
              <a:t>Các đồ thị (a-d) so sánh độ chính xác đối kháng giữa 3 loại mô hình: </a:t>
            </a:r>
          </a:p>
          <a:p>
            <a:pPr marL="1143000" lvl="2" indent="-228600">
              <a:buFont typeface="Arial" panose="020B0604020202020204" pitchFamily="34" charset="0"/>
              <a:buChar char="•"/>
            </a:pPr>
            <a:r>
              <a:rPr lang="vi-VN" b="1"/>
              <a:t>Scratch:</a:t>
            </a:r>
            <a:r>
              <a:rPr lang="vi-VN"/>
              <a:t> Huấn luyện từ đầu.</a:t>
            </a:r>
          </a:p>
          <a:p>
            <a:pPr marL="1143000" lvl="2" indent="-228600">
              <a:buFont typeface="Arial" panose="020B0604020202020204" pitchFamily="34" charset="0"/>
              <a:buChar char="•"/>
            </a:pPr>
            <a:r>
              <a:rPr lang="vi-VN" b="1"/>
              <a:t>FT:</a:t>
            </a:r>
            <a:r>
              <a:rPr lang="vi-VN"/>
              <a:t> Mô hình tinh chỉnh (</a:t>
            </a:r>
            <a:r>
              <a:rPr lang="vi-VN" i="1"/>
              <a:t>Fine-tuning</a:t>
            </a:r>
            <a:r>
              <a:rPr lang="vi-VN"/>
              <a:t>).</a:t>
            </a:r>
          </a:p>
          <a:p>
            <a:pPr marL="1143000" lvl="2" indent="-228600">
              <a:buFont typeface="Arial" panose="020B0604020202020204" pitchFamily="34" charset="0"/>
              <a:buChar char="•"/>
            </a:pPr>
            <a:r>
              <a:rPr lang="vi-VN" b="1"/>
              <a:t>Common Init:</a:t>
            </a:r>
            <a:r>
              <a:rPr lang="vi-VN"/>
              <a:t> Mô hình sử dụng khởi tạo chung từ mô hình nguồn.</a:t>
            </a:r>
          </a:p>
          <a:p>
            <a:pPr marL="742950" lvl="1" indent="-285750">
              <a:buFont typeface="Arial" panose="020B0604020202020204" pitchFamily="34" charset="0"/>
              <a:buChar char="•"/>
            </a:pPr>
            <a:r>
              <a:rPr lang="vi-VN"/>
              <a:t>Trục X: Mức độ nhiễu (</a:t>
            </a:r>
            <a:r>
              <a:rPr lang="el-GR"/>
              <a:t>ϵ\</a:t>
            </a:r>
            <a:r>
              <a:rPr lang="vi-VN"/>
              <a:t>epsilon) trong các ví dụ đối kháng.</a:t>
            </a:r>
          </a:p>
          <a:p>
            <a:pPr marL="742950" lvl="1" indent="-285750">
              <a:buFont typeface="Arial" panose="020B0604020202020204" pitchFamily="34" charset="0"/>
              <a:buChar char="•"/>
            </a:pPr>
            <a:r>
              <a:rPr lang="vi-VN"/>
              <a:t>Trục Y: Độ chính xác đối kháng.</a:t>
            </a:r>
          </a:p>
          <a:p>
            <a:pPr>
              <a:buFont typeface="Arial" panose="020B0604020202020204" pitchFamily="34" charset="0"/>
              <a:buChar char="•"/>
            </a:pPr>
            <a:r>
              <a:rPr lang="vi-VN" b="1"/>
              <a:t>Nhận xét:</a:t>
            </a:r>
            <a:endParaRPr lang="vi-VN"/>
          </a:p>
          <a:p>
            <a:pPr marL="742950" lvl="1" indent="-285750">
              <a:buFont typeface="Arial" panose="020B0604020202020204" pitchFamily="34" charset="0"/>
              <a:buChar char="•"/>
            </a:pPr>
            <a:r>
              <a:rPr lang="vi-VN"/>
              <a:t>Khi </a:t>
            </a:r>
            <a:r>
              <a:rPr lang="el-GR"/>
              <a:t>ϵ\</a:t>
            </a:r>
            <a:r>
              <a:rPr lang="vi-VN"/>
              <a:t>epsilon tăng, độ chính xác đối kháng giảm mạnh ở tất cả các mô hình.</a:t>
            </a:r>
          </a:p>
          <a:p>
            <a:pPr marL="742950" lvl="1" indent="-285750">
              <a:buFont typeface="Arial" panose="020B0604020202020204" pitchFamily="34" charset="0"/>
              <a:buChar char="•"/>
            </a:pPr>
            <a:r>
              <a:rPr lang="vi-VN"/>
              <a:t>Mô hình Fine-tuning (FT) và Common Init dễ bị tổn thương hơn so với mô hình Scratch: </a:t>
            </a:r>
          </a:p>
          <a:p>
            <a:pPr marL="1143000" lvl="2" indent="-228600">
              <a:buFont typeface="Arial" panose="020B0604020202020204" pitchFamily="34" charset="0"/>
              <a:buChar char="•"/>
            </a:pPr>
            <a:r>
              <a:rPr lang="vi-VN" b="1"/>
              <a:t>Ví dụ:</a:t>
            </a:r>
            <a:r>
              <a:rPr lang="vi-VN"/>
              <a:t> Trong nhiệm vụ CIFAR → STL, độ chính xác của FT giảm xuống dưới 20% khi </a:t>
            </a:r>
            <a:r>
              <a:rPr lang="el-GR"/>
              <a:t>ϵ=0.06\</a:t>
            </a:r>
            <a:r>
              <a:rPr lang="vi-VN"/>
              <a:t>epsilon = 0.06, trong khi Scratch vẫn giữ được gần 40%.</a:t>
            </a:r>
          </a:p>
          <a:p>
            <a:r>
              <a:rPr lang="vi-VN" b="1"/>
              <a:t>(a-d) Transferability </a:t>
            </a:r>
            <a:r>
              <a:rPr lang="el-GR" b="1"/>
              <a:t>γ:</a:t>
            </a:r>
          </a:p>
          <a:p>
            <a:pPr>
              <a:buFont typeface="Arial" panose="020B0604020202020204" pitchFamily="34" charset="0"/>
              <a:buChar char="•"/>
            </a:pPr>
            <a:r>
              <a:rPr lang="vi-VN" b="1"/>
              <a:t>Mô tả:</a:t>
            </a:r>
            <a:endParaRPr lang="vi-VN"/>
          </a:p>
          <a:p>
            <a:pPr marL="742950" lvl="1" indent="-285750">
              <a:buFont typeface="Arial" panose="020B0604020202020204" pitchFamily="34" charset="0"/>
              <a:buChar char="•"/>
            </a:pPr>
            <a:r>
              <a:rPr lang="vi-VN"/>
              <a:t>Các đồ thị (a-d) phân tích tính chuyển giao (</a:t>
            </a:r>
            <a:r>
              <a:rPr lang="el-GR"/>
              <a:t>γ\</a:t>
            </a:r>
            <a:r>
              <a:rPr lang="vi-VN"/>
              <a:t>gamma) của các ví dụ đối kháng từ mô hình nguồn sang mô hình mục tiêu.</a:t>
            </a:r>
          </a:p>
          <a:p>
            <a:pPr marL="742950" lvl="1" indent="-285750">
              <a:buFont typeface="Arial" panose="020B0604020202020204" pitchFamily="34" charset="0"/>
              <a:buChar char="•"/>
            </a:pPr>
            <a:r>
              <a:rPr lang="vi-VN"/>
              <a:t>Trục X: Mức độ nhiễu (</a:t>
            </a:r>
            <a:r>
              <a:rPr lang="el-GR"/>
              <a:t>ϵ\</a:t>
            </a:r>
            <a:r>
              <a:rPr lang="vi-VN"/>
              <a:t>epsilon).</a:t>
            </a:r>
          </a:p>
          <a:p>
            <a:pPr marL="742950" lvl="1" indent="-285750">
              <a:buFont typeface="Arial" panose="020B0604020202020204" pitchFamily="34" charset="0"/>
              <a:buChar char="•"/>
            </a:pPr>
            <a:r>
              <a:rPr lang="vi-VN"/>
              <a:t>Trục Y: Giá trị </a:t>
            </a:r>
            <a:r>
              <a:rPr lang="el-GR"/>
              <a:t>γ </a:t>
            </a:r>
            <a:r>
              <a:rPr lang="vi-VN"/>
              <a:t>đo lường tính chuyển giao.</a:t>
            </a:r>
          </a:p>
          <a:p>
            <a:pPr>
              <a:buFont typeface="Arial" panose="020B0604020202020204" pitchFamily="34" charset="0"/>
              <a:buChar char="•"/>
            </a:pPr>
            <a:r>
              <a:rPr lang="vi-VN" b="1"/>
              <a:t>Nhận xét:</a:t>
            </a:r>
            <a:endParaRPr lang="vi-VN"/>
          </a:p>
          <a:p>
            <a:pPr marL="742950" lvl="1" indent="-285750">
              <a:buFont typeface="Arial" panose="020B0604020202020204" pitchFamily="34" charset="0"/>
              <a:buChar char="•"/>
            </a:pPr>
            <a:r>
              <a:rPr lang="vi-VN"/>
              <a:t>Giá trị </a:t>
            </a:r>
            <a:r>
              <a:rPr lang="el-GR"/>
              <a:t>γ </a:t>
            </a:r>
            <a:r>
              <a:rPr lang="vi-VN"/>
              <a:t>cao ở mô hình Fine-tuning và Common Init, cho thấy các ví dụ đối kháng từ mô hình nguồn dễ dàng chuyển giao để tấn công chúng.</a:t>
            </a:r>
          </a:p>
          <a:p>
            <a:pPr marL="742950" lvl="1" indent="-285750">
              <a:buFont typeface="Arial" panose="020B0604020202020204" pitchFamily="34" charset="0"/>
              <a:buChar char="•"/>
            </a:pPr>
            <a:r>
              <a:rPr lang="vi-VN" b="1"/>
              <a:t>Ví dụ:</a:t>
            </a:r>
            <a:r>
              <a:rPr lang="vi-VN"/>
              <a:t> Trong nhiệm vụ S → M, giá trị </a:t>
            </a:r>
            <a:r>
              <a:rPr lang="el-GR"/>
              <a:t>γ </a:t>
            </a:r>
            <a:r>
              <a:rPr lang="vi-VN"/>
              <a:t>của FT đạt mức 1.5 khi </a:t>
            </a:r>
            <a:r>
              <a:rPr lang="el-GR"/>
              <a:t>ϵ=0.1\</a:t>
            </a:r>
            <a:r>
              <a:rPr lang="vi-VN"/>
              <a:t>epsilon = 0.1, trong khi Scratch gần bằng 0.</a:t>
            </a:r>
          </a:p>
          <a:p>
            <a:r>
              <a:rPr lang="vi-VN" b="1"/>
              <a:t>Tổng kết:</a:t>
            </a:r>
          </a:p>
          <a:p>
            <a:pPr>
              <a:buFont typeface="+mj-lt"/>
              <a:buAutoNum type="arabicPeriod"/>
            </a:pPr>
            <a:r>
              <a:rPr lang="vi-VN" b="1"/>
              <a:t>Fine-tuning tăng độ chính xác nhưng dễ bị tấn công hộp đen:</a:t>
            </a:r>
            <a:endParaRPr lang="vi-VN"/>
          </a:p>
          <a:p>
            <a:pPr marL="742950" lvl="1" indent="-285750">
              <a:buFont typeface="+mj-lt"/>
              <a:buAutoNum type="arabicPeriod"/>
            </a:pPr>
            <a:r>
              <a:rPr lang="vi-VN"/>
              <a:t>Mô hình FT và Common Init cho thấy độ chính xác giảm đáng kể khi đối mặt với các ví dụ đối kháng từ mô hình nguồn.</a:t>
            </a:r>
          </a:p>
          <a:p>
            <a:pPr marL="742950" lvl="1" indent="-285750">
              <a:buFont typeface="+mj-lt"/>
              <a:buAutoNum type="arabicPeriod"/>
            </a:pPr>
            <a:r>
              <a:rPr lang="vi-VN"/>
              <a:t>Điều này khẳng định rằng Fine-tuning làm tăng rủi ro trước các cuộc tấn công hộp đen.</a:t>
            </a:r>
          </a:p>
          <a:p>
            <a:pPr>
              <a:buFont typeface="+mj-lt"/>
              <a:buAutoNum type="arabicPeriod"/>
            </a:pPr>
            <a:r>
              <a:rPr lang="vi-VN" b="1"/>
              <a:t>Giá trị </a:t>
            </a:r>
            <a:r>
              <a:rPr lang="el-GR" b="1"/>
              <a:t>γ </a:t>
            </a:r>
            <a:r>
              <a:rPr lang="vi-VN" b="1"/>
              <a:t>cao phản ánh tính chuyển giao mạnh mẽ:</a:t>
            </a:r>
            <a:endParaRPr lang="vi-VN"/>
          </a:p>
          <a:p>
            <a:pPr marL="742950" lvl="1" indent="-285750">
              <a:buFont typeface="+mj-lt"/>
              <a:buAutoNum type="arabicPeriod"/>
            </a:pPr>
            <a:r>
              <a:rPr lang="vi-VN"/>
              <a:t>Ví dụ đối kháng từ mô hình nguồn có khả năng tấn công hiệu quả các mô hình FT và Common Init, nhấn mạnh lỗ hổng bảo mật trong Transfer Learning.</a:t>
            </a:r>
          </a:p>
          <a:p>
            <a:r>
              <a:rPr lang="vi-VN" b="1"/>
              <a:t>[Câu kết chuyển tiếp:]</a:t>
            </a:r>
            <a:endParaRPr lang="vi-VN"/>
          </a:p>
          <a:p>
            <a:r>
              <a:rPr lang="vi-VN"/>
              <a:t>"Những kết quả này nhấn mạnh sự cần thiết phải có các biện pháp phòng ngừa bảo mật trong quá trình tinh chỉnh mô hình, đặc biệt là khi triển khai trong các môi trường dễ bị tấn công. Tiếp theo, hãy cùng xem xét các chiến lược phòng chống cụ thể."</a:t>
            </a:r>
          </a:p>
        </p:txBody>
      </p:sp>
      <p:sp>
        <p:nvSpPr>
          <p:cNvPr id="276" name="Google Shape;276;g30b2140cd16_0_49:notes">
            <a:extLst>
              <a:ext uri="{FF2B5EF4-FFF2-40B4-BE49-F238E27FC236}">
                <a16:creationId xmlns:a16="http://schemas.microsoft.com/office/drawing/2014/main" id="{FEB41691-C51F-E2A7-E3B8-288A2483820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307477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a:extLst>
            <a:ext uri="{FF2B5EF4-FFF2-40B4-BE49-F238E27FC236}">
              <a16:creationId xmlns:a16="http://schemas.microsoft.com/office/drawing/2014/main" id="{0A663471-D31E-018D-AD66-B1D1A7011F86}"/>
            </a:ext>
          </a:extLst>
        </p:cNvPr>
        <p:cNvGrpSpPr/>
        <p:nvPr/>
      </p:nvGrpSpPr>
      <p:grpSpPr>
        <a:xfrm>
          <a:off x="0" y="0"/>
          <a:ext cx="0" cy="0"/>
          <a:chOff x="0" y="0"/>
          <a:chExt cx="0" cy="0"/>
        </a:xfrm>
      </p:grpSpPr>
      <p:sp>
        <p:nvSpPr>
          <p:cNvPr id="275" name="Google Shape;275;g30b2140cd16_0_49:notes">
            <a:extLst>
              <a:ext uri="{FF2B5EF4-FFF2-40B4-BE49-F238E27FC236}">
                <a16:creationId xmlns:a16="http://schemas.microsoft.com/office/drawing/2014/main" id="{A5764CDB-C7B5-83CE-59E9-7A65216048DB}"/>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r>
              <a:rPr lang="vi-VN" b="1"/>
              <a:t>Slide: Kết Quả Thực Nghiệm - Black-box Attack</a:t>
            </a:r>
          </a:p>
          <a:p>
            <a:r>
              <a:rPr lang="vi-VN" b="1"/>
              <a:t>[Lời dẫn:]</a:t>
            </a:r>
            <a:endParaRPr lang="vi-VN"/>
          </a:p>
          <a:p>
            <a:r>
              <a:rPr lang="vi-VN"/>
              <a:t>"Hình ảnh dưới đây trình bày kết quả thực nghiệm về khả năng chống chịu của các mô hình trước tấn công hộp đen (</a:t>
            </a:r>
            <a:r>
              <a:rPr lang="vi-VN" i="1"/>
              <a:t>Black-box Attack</a:t>
            </a:r>
            <a:r>
              <a:rPr lang="vi-VN"/>
              <a:t>). Kết quả được phân tích dựa trên độ chính xác đối kháng (</a:t>
            </a:r>
            <a:r>
              <a:rPr lang="vi-VN" i="1"/>
              <a:t>adversarial accuracy</a:t>
            </a:r>
            <a:r>
              <a:rPr lang="vi-VN"/>
              <a:t>) và tính chuyển giao (</a:t>
            </a:r>
            <a:r>
              <a:rPr lang="vi-VN" i="1"/>
              <a:t>transferability </a:t>
            </a:r>
            <a:r>
              <a:rPr lang="el-GR" i="1"/>
              <a:t>γ</a:t>
            </a:r>
            <a:r>
              <a:rPr lang="el-GR"/>
              <a:t>) </a:t>
            </a:r>
            <a:r>
              <a:rPr lang="vi-VN"/>
              <a:t>của các ví dụ đối kháng được tạo ra."</a:t>
            </a:r>
          </a:p>
          <a:p>
            <a:r>
              <a:rPr lang="vi-VN" b="1"/>
              <a:t>Nội dung mô tả:</a:t>
            </a:r>
          </a:p>
          <a:p>
            <a:r>
              <a:rPr lang="vi-VN" b="1"/>
              <a:t>(a-d) Adversarial Accuracy:</a:t>
            </a:r>
          </a:p>
          <a:p>
            <a:pPr>
              <a:buFont typeface="Arial" panose="020B0604020202020204" pitchFamily="34" charset="0"/>
              <a:buChar char="•"/>
            </a:pPr>
            <a:r>
              <a:rPr lang="vi-VN" b="1"/>
              <a:t>Mô tả:</a:t>
            </a:r>
            <a:endParaRPr lang="vi-VN"/>
          </a:p>
          <a:p>
            <a:pPr marL="742950" lvl="1" indent="-285750">
              <a:buFont typeface="Arial" panose="020B0604020202020204" pitchFamily="34" charset="0"/>
              <a:buChar char="•"/>
            </a:pPr>
            <a:r>
              <a:rPr lang="vi-VN"/>
              <a:t>Các đồ thị (a-d) so sánh độ chính xác đối kháng giữa 3 loại mô hình: </a:t>
            </a:r>
          </a:p>
          <a:p>
            <a:pPr marL="1143000" lvl="2" indent="-228600">
              <a:buFont typeface="Arial" panose="020B0604020202020204" pitchFamily="34" charset="0"/>
              <a:buChar char="•"/>
            </a:pPr>
            <a:r>
              <a:rPr lang="vi-VN" b="1"/>
              <a:t>Scratch:</a:t>
            </a:r>
            <a:r>
              <a:rPr lang="vi-VN"/>
              <a:t> Huấn luyện từ đầu.</a:t>
            </a:r>
          </a:p>
          <a:p>
            <a:pPr marL="1143000" lvl="2" indent="-228600">
              <a:buFont typeface="Arial" panose="020B0604020202020204" pitchFamily="34" charset="0"/>
              <a:buChar char="•"/>
            </a:pPr>
            <a:r>
              <a:rPr lang="vi-VN" b="1"/>
              <a:t>FT:</a:t>
            </a:r>
            <a:r>
              <a:rPr lang="vi-VN"/>
              <a:t> Mô hình tinh chỉnh (</a:t>
            </a:r>
            <a:r>
              <a:rPr lang="vi-VN" i="1"/>
              <a:t>Fine-tuning</a:t>
            </a:r>
            <a:r>
              <a:rPr lang="vi-VN"/>
              <a:t>).</a:t>
            </a:r>
          </a:p>
          <a:p>
            <a:pPr marL="1143000" lvl="2" indent="-228600">
              <a:buFont typeface="Arial" panose="020B0604020202020204" pitchFamily="34" charset="0"/>
              <a:buChar char="•"/>
            </a:pPr>
            <a:r>
              <a:rPr lang="vi-VN" b="1"/>
              <a:t>Common Init:</a:t>
            </a:r>
            <a:r>
              <a:rPr lang="vi-VN"/>
              <a:t> Mô hình sử dụng khởi tạo chung từ mô hình nguồn.</a:t>
            </a:r>
          </a:p>
          <a:p>
            <a:pPr marL="742950" lvl="1" indent="-285750">
              <a:buFont typeface="Arial" panose="020B0604020202020204" pitchFamily="34" charset="0"/>
              <a:buChar char="•"/>
            </a:pPr>
            <a:r>
              <a:rPr lang="vi-VN"/>
              <a:t>Trục X: Mức độ nhiễu (</a:t>
            </a:r>
            <a:r>
              <a:rPr lang="el-GR"/>
              <a:t>ϵ\</a:t>
            </a:r>
            <a:r>
              <a:rPr lang="vi-VN"/>
              <a:t>epsilon) trong các ví dụ đối kháng.</a:t>
            </a:r>
          </a:p>
          <a:p>
            <a:pPr marL="742950" lvl="1" indent="-285750">
              <a:buFont typeface="Arial" panose="020B0604020202020204" pitchFamily="34" charset="0"/>
              <a:buChar char="•"/>
            </a:pPr>
            <a:r>
              <a:rPr lang="vi-VN"/>
              <a:t>Trục Y: Độ chính xác đối kháng.</a:t>
            </a:r>
          </a:p>
          <a:p>
            <a:pPr>
              <a:buFont typeface="Arial" panose="020B0604020202020204" pitchFamily="34" charset="0"/>
              <a:buChar char="•"/>
            </a:pPr>
            <a:r>
              <a:rPr lang="vi-VN" b="1"/>
              <a:t>Nhận xét:</a:t>
            </a:r>
            <a:endParaRPr lang="vi-VN"/>
          </a:p>
          <a:p>
            <a:pPr marL="742950" lvl="1" indent="-285750">
              <a:buFont typeface="Arial" panose="020B0604020202020204" pitchFamily="34" charset="0"/>
              <a:buChar char="•"/>
            </a:pPr>
            <a:r>
              <a:rPr lang="vi-VN"/>
              <a:t>Khi </a:t>
            </a:r>
            <a:r>
              <a:rPr lang="el-GR"/>
              <a:t>ϵ\</a:t>
            </a:r>
            <a:r>
              <a:rPr lang="vi-VN"/>
              <a:t>epsilon tăng, độ chính xác đối kháng giảm mạnh ở tất cả các mô hình.</a:t>
            </a:r>
          </a:p>
          <a:p>
            <a:pPr marL="742950" lvl="1" indent="-285750">
              <a:buFont typeface="Arial" panose="020B0604020202020204" pitchFamily="34" charset="0"/>
              <a:buChar char="•"/>
            </a:pPr>
            <a:r>
              <a:rPr lang="vi-VN"/>
              <a:t>Mô hình Fine-tuning (FT) và Common Init dễ bị tổn thương hơn so với mô hình Scratch: </a:t>
            </a:r>
          </a:p>
          <a:p>
            <a:pPr marL="1143000" lvl="2" indent="-228600">
              <a:buFont typeface="Arial" panose="020B0604020202020204" pitchFamily="34" charset="0"/>
              <a:buChar char="•"/>
            </a:pPr>
            <a:r>
              <a:rPr lang="vi-VN" b="1"/>
              <a:t>Ví dụ:</a:t>
            </a:r>
            <a:r>
              <a:rPr lang="vi-VN"/>
              <a:t> Trong nhiệm vụ CIFAR → STL, độ chính xác của FT giảm xuống dưới 20% khi </a:t>
            </a:r>
            <a:r>
              <a:rPr lang="el-GR"/>
              <a:t>ϵ=0.06\</a:t>
            </a:r>
            <a:r>
              <a:rPr lang="vi-VN"/>
              <a:t>epsilon = 0.06, trong khi Scratch vẫn giữ được gần 40%.</a:t>
            </a:r>
          </a:p>
          <a:p>
            <a:r>
              <a:rPr lang="vi-VN" b="1"/>
              <a:t>(a-d) Transferability </a:t>
            </a:r>
            <a:r>
              <a:rPr lang="el-GR" b="1"/>
              <a:t>γ:</a:t>
            </a:r>
          </a:p>
          <a:p>
            <a:pPr>
              <a:buFont typeface="Arial" panose="020B0604020202020204" pitchFamily="34" charset="0"/>
              <a:buChar char="•"/>
            </a:pPr>
            <a:r>
              <a:rPr lang="vi-VN" b="1"/>
              <a:t>Mô tả:</a:t>
            </a:r>
            <a:endParaRPr lang="vi-VN"/>
          </a:p>
          <a:p>
            <a:pPr marL="742950" lvl="1" indent="-285750">
              <a:buFont typeface="Arial" panose="020B0604020202020204" pitchFamily="34" charset="0"/>
              <a:buChar char="•"/>
            </a:pPr>
            <a:r>
              <a:rPr lang="vi-VN"/>
              <a:t>Các đồ thị (a-d) phân tích tính chuyển giao (</a:t>
            </a:r>
            <a:r>
              <a:rPr lang="el-GR"/>
              <a:t>γ\</a:t>
            </a:r>
            <a:r>
              <a:rPr lang="vi-VN"/>
              <a:t>gamma) của các ví dụ đối kháng từ mô hình nguồn sang mô hình mục tiêu.</a:t>
            </a:r>
          </a:p>
          <a:p>
            <a:pPr marL="742950" lvl="1" indent="-285750">
              <a:buFont typeface="Arial" panose="020B0604020202020204" pitchFamily="34" charset="0"/>
              <a:buChar char="•"/>
            </a:pPr>
            <a:r>
              <a:rPr lang="vi-VN"/>
              <a:t>Trục X: Mức độ nhiễu (</a:t>
            </a:r>
            <a:r>
              <a:rPr lang="el-GR"/>
              <a:t>ϵ\</a:t>
            </a:r>
            <a:r>
              <a:rPr lang="vi-VN"/>
              <a:t>epsilon).</a:t>
            </a:r>
          </a:p>
          <a:p>
            <a:pPr marL="742950" lvl="1" indent="-285750">
              <a:buFont typeface="Arial" panose="020B0604020202020204" pitchFamily="34" charset="0"/>
              <a:buChar char="•"/>
            </a:pPr>
            <a:r>
              <a:rPr lang="vi-VN"/>
              <a:t>Trục Y: Giá trị </a:t>
            </a:r>
            <a:r>
              <a:rPr lang="el-GR"/>
              <a:t>γ </a:t>
            </a:r>
            <a:r>
              <a:rPr lang="vi-VN"/>
              <a:t>đo lường tính chuyển giao.</a:t>
            </a:r>
          </a:p>
          <a:p>
            <a:pPr>
              <a:buFont typeface="Arial" panose="020B0604020202020204" pitchFamily="34" charset="0"/>
              <a:buChar char="•"/>
            </a:pPr>
            <a:r>
              <a:rPr lang="vi-VN" b="1"/>
              <a:t>Nhận xét:</a:t>
            </a:r>
            <a:endParaRPr lang="vi-VN"/>
          </a:p>
          <a:p>
            <a:pPr marL="742950" lvl="1" indent="-285750">
              <a:buFont typeface="Arial" panose="020B0604020202020204" pitchFamily="34" charset="0"/>
              <a:buChar char="•"/>
            </a:pPr>
            <a:r>
              <a:rPr lang="vi-VN"/>
              <a:t>Giá trị </a:t>
            </a:r>
            <a:r>
              <a:rPr lang="el-GR"/>
              <a:t>γ </a:t>
            </a:r>
            <a:r>
              <a:rPr lang="vi-VN"/>
              <a:t>cao ở mô hình Fine-tuning và Common Init, cho thấy các ví dụ đối kháng từ mô hình nguồn dễ dàng chuyển giao để tấn công chúng.</a:t>
            </a:r>
          </a:p>
          <a:p>
            <a:pPr marL="742950" lvl="1" indent="-285750">
              <a:buFont typeface="Arial" panose="020B0604020202020204" pitchFamily="34" charset="0"/>
              <a:buChar char="•"/>
            </a:pPr>
            <a:r>
              <a:rPr lang="vi-VN" b="1"/>
              <a:t>Ví dụ:</a:t>
            </a:r>
            <a:r>
              <a:rPr lang="vi-VN"/>
              <a:t> Trong nhiệm vụ S → M, giá trị </a:t>
            </a:r>
            <a:r>
              <a:rPr lang="el-GR"/>
              <a:t>γ </a:t>
            </a:r>
            <a:r>
              <a:rPr lang="vi-VN"/>
              <a:t>của FT đạt mức 1.5 khi </a:t>
            </a:r>
            <a:r>
              <a:rPr lang="el-GR"/>
              <a:t>ϵ=0.1\</a:t>
            </a:r>
            <a:r>
              <a:rPr lang="vi-VN"/>
              <a:t>epsilon = 0.1, trong khi Scratch gần bằng 0.</a:t>
            </a:r>
          </a:p>
          <a:p>
            <a:r>
              <a:rPr lang="vi-VN" b="1"/>
              <a:t>Tổng kết:</a:t>
            </a:r>
          </a:p>
          <a:p>
            <a:pPr>
              <a:buFont typeface="+mj-lt"/>
              <a:buAutoNum type="arabicPeriod"/>
            </a:pPr>
            <a:r>
              <a:rPr lang="vi-VN" b="1"/>
              <a:t>Fine-tuning tăng độ chính xác nhưng dễ bị tấn công hộp đen:</a:t>
            </a:r>
            <a:endParaRPr lang="vi-VN"/>
          </a:p>
          <a:p>
            <a:pPr marL="742950" lvl="1" indent="-285750">
              <a:buFont typeface="+mj-lt"/>
              <a:buAutoNum type="arabicPeriod"/>
            </a:pPr>
            <a:r>
              <a:rPr lang="vi-VN"/>
              <a:t>Mô hình FT và Common Init cho thấy độ chính xác giảm đáng kể khi đối mặt với các ví dụ đối kháng từ mô hình nguồn.</a:t>
            </a:r>
          </a:p>
          <a:p>
            <a:pPr marL="742950" lvl="1" indent="-285750">
              <a:buFont typeface="+mj-lt"/>
              <a:buAutoNum type="arabicPeriod"/>
            </a:pPr>
            <a:r>
              <a:rPr lang="vi-VN"/>
              <a:t>Điều này khẳng định rằng Fine-tuning làm tăng rủi ro trước các cuộc tấn công hộp đen.</a:t>
            </a:r>
          </a:p>
          <a:p>
            <a:pPr>
              <a:buFont typeface="+mj-lt"/>
              <a:buAutoNum type="arabicPeriod"/>
            </a:pPr>
            <a:r>
              <a:rPr lang="vi-VN" b="1"/>
              <a:t>Giá trị </a:t>
            </a:r>
            <a:r>
              <a:rPr lang="el-GR" b="1"/>
              <a:t>γ </a:t>
            </a:r>
            <a:r>
              <a:rPr lang="vi-VN" b="1"/>
              <a:t>cao phản ánh tính chuyển giao mạnh mẽ:</a:t>
            </a:r>
            <a:endParaRPr lang="vi-VN"/>
          </a:p>
          <a:p>
            <a:pPr marL="742950" lvl="1" indent="-285750">
              <a:buFont typeface="+mj-lt"/>
              <a:buAutoNum type="arabicPeriod"/>
            </a:pPr>
            <a:r>
              <a:rPr lang="vi-VN"/>
              <a:t>Ví dụ đối kháng từ mô hình nguồn có khả năng tấn công hiệu quả các mô hình FT và Common Init, nhấn mạnh lỗ hổng bảo mật trong Transfer Learning.</a:t>
            </a:r>
          </a:p>
          <a:p>
            <a:r>
              <a:rPr lang="vi-VN" b="1"/>
              <a:t>[Câu kết chuyển tiếp:]</a:t>
            </a:r>
            <a:endParaRPr lang="vi-VN"/>
          </a:p>
          <a:p>
            <a:r>
              <a:rPr lang="vi-VN"/>
              <a:t>"Những kết quả này nhấn mạnh sự cần thiết phải có các biện pháp phòng ngừa bảo mật trong quá trình tinh chỉnh mô hình, đặc biệt là khi triển khai trong các môi trường dễ bị tấn công. Tiếp theo, hãy cùng xem xét các chiến lược phòng chống cụ thể."</a:t>
            </a:r>
          </a:p>
        </p:txBody>
      </p:sp>
      <p:sp>
        <p:nvSpPr>
          <p:cNvPr id="276" name="Google Shape;276;g30b2140cd16_0_49:notes">
            <a:extLst>
              <a:ext uri="{FF2B5EF4-FFF2-40B4-BE49-F238E27FC236}">
                <a16:creationId xmlns:a16="http://schemas.microsoft.com/office/drawing/2014/main" id="{E388CFBF-D296-C159-7DDA-41E42CD2847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593253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a:extLst>
            <a:ext uri="{FF2B5EF4-FFF2-40B4-BE49-F238E27FC236}">
              <a16:creationId xmlns:a16="http://schemas.microsoft.com/office/drawing/2014/main" id="{4F80146C-3887-622A-772A-49CCF7B7A5C7}"/>
            </a:ext>
          </a:extLst>
        </p:cNvPr>
        <p:cNvGrpSpPr/>
        <p:nvPr/>
      </p:nvGrpSpPr>
      <p:grpSpPr>
        <a:xfrm>
          <a:off x="0" y="0"/>
          <a:ext cx="0" cy="0"/>
          <a:chOff x="0" y="0"/>
          <a:chExt cx="0" cy="0"/>
        </a:xfrm>
      </p:grpSpPr>
      <p:sp>
        <p:nvSpPr>
          <p:cNvPr id="275" name="Google Shape;275;g30b2140cd16_0_49:notes">
            <a:extLst>
              <a:ext uri="{FF2B5EF4-FFF2-40B4-BE49-F238E27FC236}">
                <a16:creationId xmlns:a16="http://schemas.microsoft.com/office/drawing/2014/main" id="{9EE205AC-0514-AEDE-67B5-1F1FB00CE634}"/>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r>
              <a:rPr lang="vi-VN" b="1"/>
              <a:t>Slide: Kết Luận</a:t>
            </a:r>
          </a:p>
          <a:p>
            <a:r>
              <a:rPr lang="vi-VN" b="1"/>
              <a:t>[Lời dẫn:]</a:t>
            </a:r>
            <a:endParaRPr lang="vi-VN"/>
          </a:p>
          <a:p>
            <a:r>
              <a:rPr lang="vi-VN"/>
              <a:t>"Kết quả nghiên cứu đã mang lại những hiểu biết quan trọng về tác động của Fine-tuning đối với khả năng chống chịu của các mô hình học chuyển giao, đồng thời nhấn mạnh cả lợi ích và rủi ro tiềm tàng trong việc áp dụng kỹ thuật này."</a:t>
            </a:r>
          </a:p>
          <a:p>
            <a:r>
              <a:rPr lang="vi-VN" b="1"/>
              <a:t>Tóm tắt:</a:t>
            </a:r>
          </a:p>
          <a:p>
            <a:pPr>
              <a:buFont typeface="+mj-lt"/>
              <a:buAutoNum type="arabicPeriod"/>
            </a:pPr>
            <a:r>
              <a:rPr lang="vi-VN" b="1"/>
              <a:t>Hiệu quả của Fine-tuning:</a:t>
            </a:r>
            <a:endParaRPr lang="vi-VN"/>
          </a:p>
          <a:p>
            <a:pPr marL="742950" lvl="1" indent="-285750">
              <a:buFont typeface="+mj-lt"/>
              <a:buAutoNum type="arabicPeriod"/>
            </a:pPr>
            <a:r>
              <a:rPr lang="vi-VN"/>
              <a:t>Fine-tuning là một kỹ thuật học chuyển giao phổ biến và hiệu quả.</a:t>
            </a:r>
          </a:p>
          <a:p>
            <a:pPr marL="742950" lvl="1" indent="-285750">
              <a:buFont typeface="+mj-lt"/>
              <a:buAutoNum type="arabicPeriod"/>
            </a:pPr>
            <a:r>
              <a:rPr lang="vi-VN"/>
              <a:t>Nó giúp tăng cường khả năng chống chịu của mô hình trước tấn công hộp trắng (</a:t>
            </a:r>
            <a:r>
              <a:rPr lang="vi-VN" i="1"/>
              <a:t>White-box FGSM Attacks</a:t>
            </a:r>
            <a:r>
              <a:rPr lang="vi-VN"/>
              <a:t>).</a:t>
            </a:r>
          </a:p>
          <a:p>
            <a:pPr>
              <a:buFont typeface="+mj-lt"/>
              <a:buAutoNum type="arabicPeriod"/>
            </a:pPr>
            <a:r>
              <a:rPr lang="vi-VN" b="1"/>
              <a:t>Rủi ro tiềm tàng của Fine-tuning:</a:t>
            </a:r>
            <a:endParaRPr lang="vi-VN"/>
          </a:p>
          <a:p>
            <a:pPr marL="742950" lvl="1" indent="-285750">
              <a:buFont typeface="+mj-lt"/>
              <a:buAutoNum type="arabicPeriod"/>
            </a:pPr>
            <a:r>
              <a:rPr lang="vi-VN"/>
              <a:t>Fine-tuning có thể làm tăng rủi ro trước các tấn công hộp đen.</a:t>
            </a:r>
          </a:p>
          <a:p>
            <a:pPr marL="742950" lvl="1" indent="-285750">
              <a:buFont typeface="+mj-lt"/>
              <a:buAutoNum type="arabicPeriod"/>
            </a:pPr>
            <a:r>
              <a:rPr lang="vi-VN"/>
              <a:t>Mô hình Fine-tuned dễ bị tấn công bởi các ví dụ đối kháng được tạo từ mô hình nguồn, hơn so với mô hình được huấn luyện từ đầu (</a:t>
            </a:r>
            <a:r>
              <a:rPr lang="vi-VN" i="1"/>
              <a:t>Scratch</a:t>
            </a:r>
            <a:r>
              <a:rPr lang="vi-VN"/>
              <a:t>).</a:t>
            </a:r>
          </a:p>
          <a:p>
            <a:pPr>
              <a:buFont typeface="+mj-lt"/>
              <a:buAutoNum type="arabicPeriod"/>
            </a:pPr>
            <a:r>
              <a:rPr lang="vi-VN" b="1"/>
              <a:t>Đóng góp nghiên cứu:</a:t>
            </a:r>
            <a:endParaRPr lang="vi-VN"/>
          </a:p>
          <a:p>
            <a:pPr marL="742950" lvl="1" indent="-285750">
              <a:buFont typeface="+mj-lt"/>
              <a:buAutoNum type="arabicPeriod"/>
            </a:pPr>
            <a:r>
              <a:rPr lang="vi-VN"/>
              <a:t>Đề xuất một phương pháp tấn công hộp đen hiệu quả dành cho các mô hình học chuyển giao.</a:t>
            </a:r>
          </a:p>
          <a:p>
            <a:pPr marL="742950" lvl="1" indent="-285750">
              <a:buFont typeface="+mj-lt"/>
              <a:buAutoNum type="arabicPeriod"/>
            </a:pPr>
            <a:r>
              <a:rPr lang="vi-VN"/>
              <a:t>Phát triển một chỉ số mới để đo lường tính chuyển giao của các ví dụ đối kháng, phục vụ cho nghiên cứu trong tương lai về lỗ hổng của các mô hình học chuyển giao.</a:t>
            </a:r>
          </a:p>
          <a:p>
            <a:pPr>
              <a:buFont typeface="+mj-lt"/>
              <a:buAutoNum type="arabicPeriod"/>
            </a:pPr>
            <a:r>
              <a:rPr lang="vi-VN" b="1"/>
              <a:t>Ý nghĩa:</a:t>
            </a:r>
            <a:endParaRPr lang="vi-VN"/>
          </a:p>
          <a:p>
            <a:pPr marL="742950" lvl="1" indent="-285750">
              <a:buFont typeface="+mj-lt"/>
              <a:buAutoNum type="arabicPeriod"/>
            </a:pPr>
            <a:r>
              <a:rPr lang="vi-VN"/>
              <a:t>Nghiên cứu khẳng định lợi ích của Fine-tuning nhưng cũng nhấn mạnh các rủi ro tiềm ẩn chưa được chú ý.</a:t>
            </a:r>
          </a:p>
          <a:p>
            <a:pPr marL="742950" lvl="1" indent="-285750">
              <a:buFont typeface="+mj-lt"/>
              <a:buAutoNum type="arabicPeriod"/>
            </a:pPr>
            <a:r>
              <a:rPr lang="vi-VN"/>
              <a:t>Kết quả này có thể giúp định hướng phát triển các mô hình học chuyển giao vừa hiệu quả vừa chống chịu tốt hơn.</a:t>
            </a:r>
          </a:p>
          <a:p>
            <a:r>
              <a:rPr lang="vi-VN" b="1"/>
              <a:t>[Câu kết:]</a:t>
            </a:r>
            <a:endParaRPr lang="vi-VN"/>
          </a:p>
          <a:p>
            <a:r>
              <a:rPr lang="vi-VN"/>
              <a:t>"Chúng tôi hy vọng rằng những phát hiện này sẽ trở thành nền tảng cho các nghiên cứu tiếp theo, hướng tới xây dựng các mô hình học chuyển giao an toàn và hiệu quả hơn."</a:t>
            </a:r>
          </a:p>
        </p:txBody>
      </p:sp>
      <p:sp>
        <p:nvSpPr>
          <p:cNvPr id="276" name="Google Shape;276;g30b2140cd16_0_49:notes">
            <a:extLst>
              <a:ext uri="{FF2B5EF4-FFF2-40B4-BE49-F238E27FC236}">
                <a16:creationId xmlns:a16="http://schemas.microsoft.com/office/drawing/2014/main" id="{BD0331D9-3A4C-1960-B807-8699232AAE4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962768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30b215915f4_1_291: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8" name="Google Shape;298;g30b215915f4_1_291:notes"/>
          <p:cNvSpPr>
            <a:spLocks noGrp="1" noRot="1" noChangeAspect="1"/>
          </p:cNvSpPr>
          <p:nvPr>
            <p:ph type="sldImg" idx="2"/>
          </p:nvPr>
        </p:nvSpPr>
        <p:spPr>
          <a:xfrm>
            <a:off x="686153" y="1143000"/>
            <a:ext cx="5485694"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0b215915f4_1_106: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9" name="Google Shape;159;g30b215915f4_1_10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30b215915f4_1_11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6" name="Google Shape;166;g30b215915f4_1_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30b2140cd16_0_21: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Trước khi đi sâu vào các cuộc tấn công, chúng ta cần hiểu rõ Transfer Learning là gì. Transfer Learning, hay còn gọi là học chuyển giao, là một kỹ thuật mạnh mẽ trong trí tuệ nhân tạo. Thay vì phải xây dựng một mô hình mới từ đầu, chúng ta có thể tận dụng các mô hình đã được huấn luyện trên một miền nguồn với lượng dữ liệu lớn và áp dụng kiến thức đó để giải quyết các bài toán trong miền đích, nơi mà dữ liệu thường khan hiếm. Điều này không chỉ giúp tiết kiệm thời gian và chi phí mà còn cải thiện hiệu quả tổng thể của hệ thống.</a:t>
            </a:r>
            <a:endParaRPr lang="en-US" b="0"/>
          </a:p>
          <a:p>
            <a:pPr marL="0" lvl="0" indent="0" algn="l" rtl="0">
              <a:spcBef>
                <a:spcPts val="0"/>
              </a:spcBef>
              <a:spcAft>
                <a:spcPts val="0"/>
              </a:spcAft>
              <a:buNone/>
            </a:pPr>
            <a:endParaRPr lang="en-US" b="0"/>
          </a:p>
          <a:p>
            <a:pPr marL="0" lvl="0" indent="0" algn="l" rtl="0">
              <a:spcBef>
                <a:spcPts val="0"/>
              </a:spcBef>
              <a:spcAft>
                <a:spcPts val="0"/>
              </a:spcAft>
              <a:buNone/>
            </a:pPr>
            <a:r>
              <a:rPr lang="vi-VN" b="1"/>
              <a:t>Định nghĩa:</a:t>
            </a:r>
            <a:br>
              <a:rPr lang="vi-VN"/>
            </a:br>
            <a:r>
              <a:rPr lang="vi-VN"/>
              <a:t>"Học chuyển giao là quá trình chuyển giao tri thức và thông tin từ một miền (source domain) đã được huấn luyện sang một miền khác (target domain) để giải quyết các bài toán mới.“</a:t>
            </a:r>
            <a:endParaRPr lang="en-US"/>
          </a:p>
          <a:p>
            <a:pPr marL="0" lvl="0" indent="0" algn="l" rtl="0">
              <a:spcBef>
                <a:spcPts val="0"/>
              </a:spcBef>
              <a:spcAft>
                <a:spcPts val="0"/>
              </a:spcAft>
              <a:buNone/>
            </a:pPr>
            <a:endParaRPr lang="en-US" b="1"/>
          </a:p>
          <a:p>
            <a:pPr marL="0" lvl="0" indent="0" algn="l" rtl="0">
              <a:spcBef>
                <a:spcPts val="0"/>
              </a:spcBef>
              <a:spcAft>
                <a:spcPts val="0"/>
              </a:spcAft>
              <a:buNone/>
            </a:pPr>
            <a:r>
              <a:rPr lang="vi-VN" b="1"/>
              <a:t>Ứng dụng thực tiễn:</a:t>
            </a:r>
            <a:endParaRPr lang="en-US" b="1"/>
          </a:p>
          <a:p>
            <a:pPr marL="171450" lvl="0" indent="-171450" algn="l" rtl="0">
              <a:spcBef>
                <a:spcPts val="0"/>
              </a:spcBef>
              <a:spcAft>
                <a:spcPts val="0"/>
              </a:spcAft>
            </a:pPr>
            <a:r>
              <a:rPr lang="vi-VN"/>
              <a:t>"Transfer Learning được sử dụng rộng rãi trong các lĩnh vực như nhận diện hình ảnh – ví dụ, các mô hình như ResNet hoặc VGG đã được huấn luyện trên tập dữ liệu lớn như ImageNet.“</a:t>
            </a:r>
            <a:endParaRPr lang="en-US"/>
          </a:p>
          <a:p>
            <a:pPr marL="171450" lvl="0" indent="-171450" algn="l" rtl="0">
              <a:spcBef>
                <a:spcPts val="0"/>
              </a:spcBef>
              <a:spcAft>
                <a:spcPts val="0"/>
              </a:spcAft>
            </a:pPr>
            <a:r>
              <a:rPr lang="vi-VN"/>
              <a:t>"Trong xử lý ngôn ngữ tự nhiên, chúng ta có các mô hình như BERT hoặc GPT, giúp xử lý ngữ nghĩa văn bản, trả lời câu hỏi, và tạo nội dung."</a:t>
            </a:r>
          </a:p>
          <a:p>
            <a:pPr marL="0" lvl="0" indent="0" algn="l" rtl="0">
              <a:spcBef>
                <a:spcPts val="0"/>
              </a:spcBef>
              <a:spcAft>
                <a:spcPts val="0"/>
              </a:spcAft>
              <a:buNone/>
            </a:pPr>
            <a:endParaRPr lang="en-US">
              <a:solidFill>
                <a:schemeClr val="dk1"/>
              </a:solidFill>
            </a:endParaRPr>
          </a:p>
          <a:p>
            <a:pPr marL="0" lvl="0" indent="0" algn="l" rtl="0">
              <a:spcBef>
                <a:spcPts val="0"/>
              </a:spcBef>
              <a:spcAft>
                <a:spcPts val="0"/>
              </a:spcAft>
              <a:buNone/>
            </a:pPr>
            <a:r>
              <a:rPr lang="en-US" b="1" err="1">
                <a:solidFill>
                  <a:schemeClr val="dk1"/>
                </a:solidFill>
              </a:rPr>
              <a:t>Ví</a:t>
            </a:r>
            <a:r>
              <a:rPr lang="en-US" b="1">
                <a:solidFill>
                  <a:schemeClr val="dk1"/>
                </a:solidFill>
              </a:rPr>
              <a:t> </a:t>
            </a:r>
            <a:r>
              <a:rPr lang="en-US" b="1" err="1">
                <a:solidFill>
                  <a:schemeClr val="dk1"/>
                </a:solidFill>
              </a:rPr>
              <a:t>dụ</a:t>
            </a:r>
            <a:r>
              <a:rPr lang="en-US" b="1">
                <a:solidFill>
                  <a:schemeClr val="dk1"/>
                </a:solidFill>
              </a:rPr>
              <a:t>:</a:t>
            </a:r>
            <a:endParaRPr lang="en-US" b="0">
              <a:solidFill>
                <a:schemeClr val="dk1"/>
              </a:solidFill>
            </a:endParaRPr>
          </a:p>
          <a:p>
            <a:pPr marL="171450" lvl="0" indent="-171450" algn="l" rtl="0">
              <a:spcBef>
                <a:spcPts val="0"/>
              </a:spcBef>
              <a:spcAft>
                <a:spcPts val="0"/>
              </a:spcAft>
            </a:pPr>
            <a:r>
              <a:rPr lang="vi-VN" b="1"/>
              <a:t>Mô hình ban đầu trên miền nguồn (Source Domain):</a:t>
            </a:r>
            <a:r>
              <a:rPr lang="en-US" b="1"/>
              <a:t> </a:t>
            </a:r>
            <a:r>
              <a:rPr lang="vi-VN"/>
              <a:t>Bên trái, chúng ta có một mô hình học sâu đã được huấn luyện trên tập dữ liệu lớn, chẳng hạn như ImageNet.</a:t>
            </a:r>
            <a:r>
              <a:rPr lang="en-US"/>
              <a:t> </a:t>
            </a:r>
            <a:r>
              <a:rPr lang="vi-VN"/>
              <a:t>Các lớp đầu tiên của mô hình học các đặc trưng chung, như phát hiện cạnh hoặc hình dạng cơ bản.</a:t>
            </a:r>
            <a:endParaRPr lang="en-US"/>
          </a:p>
          <a:p>
            <a:pPr marL="171450" lvl="0" indent="-171450" algn="l" rtl="0">
              <a:spcBef>
                <a:spcPts val="0"/>
              </a:spcBef>
              <a:spcAft>
                <a:spcPts val="0"/>
              </a:spcAft>
            </a:pPr>
            <a:endParaRPr lang="en-US" b="1"/>
          </a:p>
          <a:p>
            <a:pPr marL="171450" lvl="0" indent="-171450" algn="l" rtl="0">
              <a:spcBef>
                <a:spcPts val="0"/>
              </a:spcBef>
              <a:spcAft>
                <a:spcPts val="0"/>
              </a:spcAft>
            </a:pPr>
            <a:r>
              <a:rPr lang="vi-VN" b="1"/>
              <a:t>Chuyển giao tri thức:</a:t>
            </a:r>
            <a:r>
              <a:rPr lang="en-US" b="1"/>
              <a:t> </a:t>
            </a:r>
            <a:r>
              <a:rPr lang="vi-VN"/>
              <a:t>Các tham số đã được huấn luyện từ mô hình nguồn được chuyển giao sang bài toán mới.</a:t>
            </a:r>
            <a:r>
              <a:rPr lang="en-US"/>
              <a:t> </a:t>
            </a:r>
            <a:r>
              <a:rPr lang="vi-VN"/>
              <a:t>Ở đây, miền đích có thể là nhận diện các ảnh X-quang để phân loại tình trạng sức khỏe phổi.</a:t>
            </a:r>
            <a:endParaRPr lang="en-US"/>
          </a:p>
          <a:p>
            <a:pPr marL="171450" lvl="0" indent="-171450" algn="l" rtl="0">
              <a:spcBef>
                <a:spcPts val="0"/>
              </a:spcBef>
              <a:spcAft>
                <a:spcPts val="0"/>
              </a:spcAft>
            </a:pPr>
            <a:endParaRPr lang="en-US" b="1"/>
          </a:p>
          <a:p>
            <a:pPr marL="171450" lvl="0" indent="-171450" algn="l" rtl="0">
              <a:spcBef>
                <a:spcPts val="0"/>
              </a:spcBef>
              <a:spcAft>
                <a:spcPts val="0"/>
              </a:spcAft>
            </a:pPr>
            <a:r>
              <a:rPr lang="vi-VN" b="1"/>
              <a:t>Tinh chỉnh miền đích (Target Domain):</a:t>
            </a:r>
            <a:r>
              <a:rPr lang="en-US" b="1"/>
              <a:t> </a:t>
            </a:r>
            <a:r>
              <a:rPr lang="vi-VN"/>
              <a:t>Các lớp cuối của mô hình được điều chỉnh hoặc huấn luyện lại để phù hợp với bài toán cụ thể, ví dụ như phân loại "phổi khỏe mạnh" hoặc "phổi có bệnh lý".</a:t>
            </a:r>
            <a:endParaRPr lang="en-US"/>
          </a:p>
          <a:p>
            <a:pPr marL="0" lvl="0" indent="0" algn="l" rtl="0">
              <a:spcBef>
                <a:spcPts val="0"/>
              </a:spcBef>
              <a:spcAft>
                <a:spcPts val="0"/>
              </a:spcAft>
              <a:buNone/>
            </a:pPr>
            <a:endParaRPr lang="en-US" b="1"/>
          </a:p>
          <a:p>
            <a:pPr marL="0" lvl="0" indent="0" algn="l" rtl="0">
              <a:spcBef>
                <a:spcPts val="0"/>
              </a:spcBef>
              <a:spcAft>
                <a:spcPts val="0"/>
              </a:spcAft>
              <a:buNone/>
            </a:pPr>
            <a:r>
              <a:rPr lang="vi-VN" b="1"/>
              <a:t>Ví dụ ứng dụng khác:</a:t>
            </a:r>
            <a:endParaRPr lang="en-US" b="1"/>
          </a:p>
          <a:p>
            <a:pPr marL="171450" lvl="0" indent="-171450" algn="l" rtl="0">
              <a:spcBef>
                <a:spcPts val="0"/>
              </a:spcBef>
              <a:spcAft>
                <a:spcPts val="0"/>
              </a:spcAft>
            </a:pPr>
            <a:r>
              <a:rPr lang="vi-VN"/>
              <a:t>Ở phía dưới hình ảnh, chúng ta thấy sự chuyển đổi kiến thức từ một vận động viên trượt băng nghệ thuật sang một vận động viên trượt tuyết. Điều này tương tự như cách một mô hình học được điều chỉnh để phù hợp với một nhiệm vụ mới mà vẫn tận dụng được kiến thức cơ bản đã học từ nhiệm vụ cũ.</a:t>
            </a:r>
          </a:p>
          <a:p>
            <a:pPr marL="0" lvl="0" indent="0" algn="l" rtl="0">
              <a:spcBef>
                <a:spcPts val="0"/>
              </a:spcBef>
              <a:spcAft>
                <a:spcPts val="0"/>
              </a:spcAft>
              <a:buNone/>
            </a:pPr>
            <a:endParaRPr lang="en-US" b="1">
              <a:solidFill>
                <a:schemeClr val="dk1"/>
              </a:solidFill>
            </a:endParaRPr>
          </a:p>
          <a:p>
            <a:pPr marL="0" lvl="0" indent="0" algn="l" rtl="0">
              <a:spcBef>
                <a:spcPts val="0"/>
              </a:spcBef>
              <a:spcAft>
                <a:spcPts val="0"/>
              </a:spcAft>
              <a:buNone/>
            </a:pPr>
            <a:r>
              <a:rPr lang="en-US" b="1" err="1">
                <a:solidFill>
                  <a:schemeClr val="dk1"/>
                </a:solidFill>
              </a:rPr>
              <a:t>Kết</a:t>
            </a:r>
            <a:r>
              <a:rPr lang="en-US" b="1">
                <a:solidFill>
                  <a:schemeClr val="dk1"/>
                </a:solidFill>
              </a:rPr>
              <a:t> </a:t>
            </a:r>
            <a:r>
              <a:rPr lang="en-US" b="1" err="1">
                <a:solidFill>
                  <a:schemeClr val="dk1"/>
                </a:solidFill>
              </a:rPr>
              <a:t>luận</a:t>
            </a:r>
            <a:r>
              <a:rPr lang="en-US" b="1">
                <a:solidFill>
                  <a:schemeClr val="dk1"/>
                </a:solidFill>
              </a:rPr>
              <a:t>:</a:t>
            </a:r>
            <a:br>
              <a:rPr lang="en-US" b="1">
                <a:solidFill>
                  <a:schemeClr val="dk1"/>
                </a:solidFill>
              </a:rPr>
            </a:br>
            <a:r>
              <a:rPr lang="vi-VN"/>
              <a:t>Như vậy, Transfer Learning không chỉ giúp tiết kiệm tài nguyên mà còn tận dụng tri thức đã học, làm tăng hiệu quả cho nhiều bài toán trong các lĩnh vực khác nhau.</a:t>
            </a:r>
            <a:endParaRPr lang="en-US"/>
          </a:p>
          <a:p>
            <a:pPr marL="0" lvl="0" indent="0" algn="l" rtl="0">
              <a:spcBef>
                <a:spcPts val="0"/>
              </a:spcBef>
              <a:spcAft>
                <a:spcPts val="0"/>
              </a:spcAft>
              <a:buNone/>
            </a:pPr>
            <a:endParaRPr lang="en-US" b="1">
              <a:solidFill>
                <a:schemeClr val="dk1"/>
              </a:solidFill>
            </a:endParaRPr>
          </a:p>
          <a:p>
            <a:pPr marL="0" lvl="0" indent="0" algn="l" rtl="0">
              <a:spcBef>
                <a:spcPts val="0"/>
              </a:spcBef>
              <a:spcAft>
                <a:spcPts val="0"/>
              </a:spcAft>
              <a:buNone/>
            </a:pPr>
            <a:r>
              <a:rPr lang="en-US" b="1" err="1">
                <a:solidFill>
                  <a:schemeClr val="dk1"/>
                </a:solidFill>
              </a:rPr>
              <a:t>Câu</a:t>
            </a:r>
            <a:r>
              <a:rPr lang="en-US" b="1">
                <a:solidFill>
                  <a:schemeClr val="dk1"/>
                </a:solidFill>
              </a:rPr>
              <a:t> </a:t>
            </a:r>
            <a:r>
              <a:rPr lang="en-US" b="1" err="1">
                <a:solidFill>
                  <a:schemeClr val="dk1"/>
                </a:solidFill>
              </a:rPr>
              <a:t>dẫn</a:t>
            </a:r>
            <a:r>
              <a:rPr lang="en-US" b="1">
                <a:solidFill>
                  <a:schemeClr val="dk1"/>
                </a:solidFill>
              </a:rPr>
              <a:t>: </a:t>
            </a:r>
          </a:p>
          <a:p>
            <a:pPr marL="0" lvl="0" indent="0" algn="l" rtl="0">
              <a:spcBef>
                <a:spcPts val="0"/>
              </a:spcBef>
              <a:spcAft>
                <a:spcPts val="0"/>
              </a:spcAft>
              <a:buNone/>
            </a:pPr>
            <a:r>
              <a:rPr lang="vi-VN"/>
              <a:t>Tuy nhiên, với sự tiện lợi và hiệu quả mà Transfer Learning mang lại, nó cũng tiềm ẩn những rủi ro lớn về bảo mật. Các mô hình học chuyển giao không chỉ dễ bị tấn công mà còn có thể trở thành mục tiêu của những kẻ xấu. Đây là nơi khái niệm Transfer Learning Attack xuất hiện. Vậy, Transfer Learning Attack là gì? Nó chính là các cuộc tấn công đối kháng nhằm khai thác những điểm yếu trong các mô hình học chuyển giao, từ đó gây ra lỗi phân loại, thao túng kết quả, hoặc thậm chí rò rỉ dữ liệu nhạy cảm từ hệ thống.</a:t>
            </a:r>
            <a:endParaRPr b="1">
              <a:solidFill>
                <a:schemeClr val="dk1"/>
              </a:solidFill>
            </a:endParaRPr>
          </a:p>
        </p:txBody>
      </p:sp>
      <p:sp>
        <p:nvSpPr>
          <p:cNvPr id="172" name="Google Shape;172;g30b2140cd16_0_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a:extLst>
            <a:ext uri="{FF2B5EF4-FFF2-40B4-BE49-F238E27FC236}">
              <a16:creationId xmlns:a16="http://schemas.microsoft.com/office/drawing/2014/main" id="{913DC6A9-2495-B6BF-283F-F34E0BECEA80}"/>
            </a:ext>
          </a:extLst>
        </p:cNvPr>
        <p:cNvGrpSpPr/>
        <p:nvPr/>
      </p:nvGrpSpPr>
      <p:grpSpPr>
        <a:xfrm>
          <a:off x="0" y="0"/>
          <a:ext cx="0" cy="0"/>
          <a:chOff x="0" y="0"/>
          <a:chExt cx="0" cy="0"/>
        </a:xfrm>
      </p:grpSpPr>
      <p:sp>
        <p:nvSpPr>
          <p:cNvPr id="171" name="Google Shape;171;g30b2140cd16_0_21:notes">
            <a:extLst>
              <a:ext uri="{FF2B5EF4-FFF2-40B4-BE49-F238E27FC236}">
                <a16:creationId xmlns:a16="http://schemas.microsoft.com/office/drawing/2014/main" id="{3F47D417-0ABD-E712-0E84-48684564832F}"/>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158750" indent="0">
              <a:buNone/>
            </a:pPr>
            <a:r>
              <a:rPr lang="en-US" b="1" dirty="0"/>
              <a:t>L</a:t>
            </a:r>
            <a:r>
              <a:rPr lang="vi-VN" b="1" dirty="0"/>
              <a:t>ợi dụng tính liên kết giữa mô hình nguồn và mô hình đích:</a:t>
            </a:r>
            <a:endParaRPr lang="vi-VN" dirty="0"/>
          </a:p>
          <a:p>
            <a:pPr>
              <a:buFont typeface="Arial" panose="020B0604020202020204" pitchFamily="34" charset="0"/>
              <a:buChar char="•"/>
            </a:pPr>
            <a:r>
              <a:rPr lang="vi-VN" dirty="0"/>
              <a:t>Trong Transfer Learning, mô hình đích kế thừa và sử dụng các tham số, kiến trúc, hoặc dữ liệu từ mô hình nguồn. Điều này tạo ra một sự phụ thuộc chặt chẽ giữa hai mô hình.</a:t>
            </a:r>
          </a:p>
          <a:p>
            <a:pPr>
              <a:buFont typeface="Arial" panose="020B0604020202020204" pitchFamily="34" charset="0"/>
              <a:buChar char="•"/>
            </a:pPr>
            <a:r>
              <a:rPr lang="vi-VN" dirty="0"/>
              <a:t>Kẻ tấn công có thể khai thác mối liên hệ này bằng cách tác động vào mô hình nguồn (pre-trained model) hoặc dữ liệu được sử dụng trong quá trình huấn luyện.</a:t>
            </a:r>
          </a:p>
          <a:p>
            <a:pPr marL="158750" indent="0">
              <a:buNone/>
            </a:pPr>
            <a:endParaRPr lang="en-US" b="1" dirty="0"/>
          </a:p>
          <a:p>
            <a:pPr marL="158750" indent="0">
              <a:buNone/>
            </a:pPr>
            <a:r>
              <a:rPr lang="vi-VN" b="1" dirty="0"/>
              <a:t>Mục tiêu của Transfer Learning Attack:</a:t>
            </a:r>
            <a:endParaRPr lang="vi-VN" dirty="0"/>
          </a:p>
          <a:p>
            <a:pPr>
              <a:buFont typeface="Arial" panose="020B0604020202020204" pitchFamily="34" charset="0"/>
              <a:buChar char="•"/>
            </a:pPr>
            <a:r>
              <a:rPr lang="vi-VN" b="1" dirty="0"/>
              <a:t>Gây lỗi phân loại</a:t>
            </a:r>
            <a:r>
              <a:rPr lang="en-US" b="1" dirty="0"/>
              <a:t>: </a:t>
            </a:r>
            <a:r>
              <a:rPr lang="vi-VN" dirty="0"/>
              <a:t>Ví dụ, một hình ảnh X-quang bị thao túng có thể khiến mô hình dự đoán sai tình trạng bệnh lý.</a:t>
            </a:r>
          </a:p>
          <a:p>
            <a:pPr>
              <a:buFont typeface="Arial" panose="020B0604020202020204" pitchFamily="34" charset="0"/>
              <a:buChar char="•"/>
            </a:pPr>
            <a:r>
              <a:rPr lang="vi-VN" b="1" dirty="0"/>
              <a:t>Trích xuất dữ liệu:</a:t>
            </a:r>
            <a:r>
              <a:rPr lang="en-US" b="1" dirty="0"/>
              <a:t> </a:t>
            </a:r>
            <a:r>
              <a:rPr lang="vi-VN" dirty="0"/>
              <a:t>Kẻ tấn công có thể suy luận ra thông tin từ dữ liệu huấn luyện gốc, bao gồm các thông tin nhạy cảm như danh tính bệnh nhân hoặc dữ liệu tài chính.</a:t>
            </a:r>
          </a:p>
          <a:p>
            <a:pPr>
              <a:buFont typeface="Arial" panose="020B0604020202020204" pitchFamily="34" charset="0"/>
              <a:buChar char="•"/>
            </a:pPr>
            <a:r>
              <a:rPr lang="vi-VN" b="1" dirty="0"/>
              <a:t>Thao túng mô hình:</a:t>
            </a:r>
            <a:r>
              <a:rPr lang="en-US" b="1" dirty="0"/>
              <a:t> </a:t>
            </a:r>
            <a:r>
              <a:rPr lang="vi-VN" dirty="0"/>
              <a:t>Bằng cách chèn dữ liệu độc hại vào quá trình huấn luyện, kẻ tấn công có thể làm cho mô hình hoạt động theo ý muốn, ví dụ như bỏ qua các mối đe dọa bảo mật hoặc ưu tiên các hành vi không mong muốn.</a:t>
            </a:r>
          </a:p>
          <a:p>
            <a:pPr marL="158750" indent="0">
              <a:buNone/>
            </a:pPr>
            <a:r>
              <a:rPr lang="vi-VN" b="1" dirty="0"/>
              <a:t>1. What (Tấn công Transfer Learning là gì?)</a:t>
            </a:r>
          </a:p>
          <a:p>
            <a:pPr marL="158750" indent="0">
              <a:buNone/>
            </a:pPr>
            <a:r>
              <a:rPr lang="vi-VN" b="1" dirty="0"/>
              <a:t>Định nghĩa:</a:t>
            </a:r>
          </a:p>
          <a:p>
            <a:pPr>
              <a:buFont typeface="Arial" panose="020B0604020202020204" pitchFamily="34" charset="0"/>
              <a:buChar char="•"/>
            </a:pPr>
            <a:r>
              <a:rPr lang="vi-VN" dirty="0"/>
              <a:t>Tấn công Transfer Learning là các cuộc tấn công có mục tiêu nhắm vào các mô hình học chuyển giao.</a:t>
            </a:r>
          </a:p>
          <a:p>
            <a:pPr>
              <a:buFont typeface="Arial" panose="020B0604020202020204" pitchFamily="34" charset="0"/>
              <a:buChar char="•"/>
            </a:pPr>
            <a:r>
              <a:rPr lang="vi-VN" dirty="0"/>
              <a:t>Các cuộc tấn công này khai thác các điểm yếu trong:</a:t>
            </a:r>
          </a:p>
          <a:p>
            <a:pPr marL="742950" lvl="1" indent="-285750">
              <a:buFont typeface="Arial" panose="020B0604020202020204" pitchFamily="34" charset="0"/>
              <a:buChar char="•"/>
            </a:pPr>
            <a:r>
              <a:rPr lang="vi-VN" b="1" dirty="0"/>
              <a:t>Quá trình tinh chỉnh (Fine-tuning):</a:t>
            </a:r>
            <a:r>
              <a:rPr lang="vi-VN" dirty="0"/>
              <a:t> Sử dụng mô hình nguồn và điều chỉnh với dữ liệu mục tiêu.</a:t>
            </a:r>
          </a:p>
          <a:p>
            <a:pPr marL="742950" lvl="1" indent="-285750">
              <a:buFont typeface="Arial" panose="020B0604020202020204" pitchFamily="34" charset="0"/>
              <a:buChar char="•"/>
            </a:pPr>
            <a:r>
              <a:rPr lang="vi-VN" b="1" dirty="0"/>
              <a:t>Dữ liệu tiền huấn luyện (Pre-trained Data):</a:t>
            </a:r>
            <a:r>
              <a:rPr lang="vi-VN" dirty="0"/>
              <a:t> Lợi dụng dữ liệu không an toàn hoặc bị nhiễm độc trong quá trình huấn luyện mô hình nguồn.</a:t>
            </a:r>
          </a:p>
          <a:p>
            <a:pPr marL="158750" indent="0">
              <a:buNone/>
            </a:pPr>
            <a:r>
              <a:rPr lang="vi-VN" b="1" dirty="0"/>
              <a:t>Phương thức tấn công:</a:t>
            </a:r>
          </a:p>
          <a:p>
            <a:pPr>
              <a:buFont typeface="Arial" panose="020B0604020202020204" pitchFamily="34" charset="0"/>
              <a:buChar char="•"/>
            </a:pPr>
            <a:r>
              <a:rPr lang="vi-VN" b="1" dirty="0"/>
              <a:t>Ví dụ đối kháng (Adversarial Examples):</a:t>
            </a:r>
            <a:endParaRPr lang="vi-VN" dirty="0"/>
          </a:p>
          <a:p>
            <a:pPr marL="742950" lvl="1" indent="-285750">
              <a:buFont typeface="Arial" panose="020B0604020202020204" pitchFamily="34" charset="0"/>
              <a:buChar char="•"/>
            </a:pPr>
            <a:r>
              <a:rPr lang="vi-VN" dirty="0"/>
              <a:t>Đây là các đầu vào được tạo ra để đánh lừa mô hình, dù chúng có vẻ bình thường với con người.</a:t>
            </a:r>
          </a:p>
          <a:p>
            <a:pPr marL="742950" lvl="1" indent="-285750">
              <a:buFont typeface="Arial" panose="020B0604020202020204" pitchFamily="34" charset="0"/>
              <a:buChar char="•"/>
            </a:pPr>
            <a:r>
              <a:rPr lang="vi-VN" dirty="0"/>
              <a:t>Ví dụ: Một hình ảnh biển báo giao thông với vài pixel thay đổi có thể làm mô hình hiểu sai tín hiệu từ "STOP" thành "GO."</a:t>
            </a:r>
          </a:p>
          <a:p>
            <a:pPr>
              <a:buFont typeface="Arial" panose="020B0604020202020204" pitchFamily="34" charset="0"/>
              <a:buChar char="•"/>
            </a:pPr>
            <a:r>
              <a:rPr lang="vi-VN" b="1" dirty="0"/>
              <a:t>Dữ liệu nhiễm độc (Poisoned Data):</a:t>
            </a:r>
            <a:endParaRPr lang="vi-VN" dirty="0"/>
          </a:p>
          <a:p>
            <a:pPr marL="742950" lvl="1" indent="-285750">
              <a:buFont typeface="Arial" panose="020B0604020202020204" pitchFamily="34" charset="0"/>
              <a:buChar char="•"/>
            </a:pPr>
            <a:r>
              <a:rPr lang="vi-VN" dirty="0"/>
              <a:t>Dữ liệu huấn luyện được thay đổi hoặc thêm các "trigger" (kích hoạt) để chèn lỗi vào mô hình.</a:t>
            </a:r>
          </a:p>
          <a:p>
            <a:pPr marL="742950" lvl="1" indent="-285750">
              <a:buFont typeface="Arial" panose="020B0604020202020204" pitchFamily="34" charset="0"/>
              <a:buChar char="•"/>
            </a:pPr>
            <a:r>
              <a:rPr lang="vi-VN" dirty="0"/>
              <a:t>Ví dụ: Chèn các hình ảnh có nhãn sai vào tập dữ liệu nguồn, khiến mô hình học sai và đưa ra dự đoán không chính xác khi triển khai.</a:t>
            </a:r>
          </a:p>
          <a:p>
            <a:pPr marL="158750" indent="0">
              <a:buNone/>
            </a:pPr>
            <a:r>
              <a:rPr lang="vi-VN" b="1" dirty="0"/>
              <a:t>Tại sao phần này quan trọng?</a:t>
            </a:r>
          </a:p>
          <a:p>
            <a:pPr>
              <a:buFont typeface="Arial" panose="020B0604020202020204" pitchFamily="34" charset="0"/>
              <a:buChar char="•"/>
            </a:pPr>
            <a:r>
              <a:rPr lang="vi-VN" b="1" dirty="0"/>
              <a:t>Ảnh hưởng:</a:t>
            </a:r>
            <a:r>
              <a:rPr lang="vi-VN" dirty="0"/>
              <a:t> Những cuộc tấn công này không chỉ làm giảm hiệu quả của mô hình mà còn có thể dẫn đến các hậu quả nghiêm trọng như mất dữ liệu, sai lệch thông tin, hoặc rủi ro an toàn trong các ứng dụng thực tế như xe tự lái và y tế.</a:t>
            </a:r>
          </a:p>
          <a:p>
            <a:pPr marL="0" lvl="0" indent="0" algn="l" rtl="0">
              <a:spcBef>
                <a:spcPts val="0"/>
              </a:spcBef>
              <a:spcAft>
                <a:spcPts val="0"/>
              </a:spcAft>
              <a:buNone/>
            </a:pPr>
            <a:endParaRPr dirty="0">
              <a:solidFill>
                <a:schemeClr val="dk1"/>
              </a:solidFill>
            </a:endParaRPr>
          </a:p>
        </p:txBody>
      </p:sp>
      <p:sp>
        <p:nvSpPr>
          <p:cNvPr id="172" name="Google Shape;172;g30b2140cd16_0_21:notes">
            <a:extLst>
              <a:ext uri="{FF2B5EF4-FFF2-40B4-BE49-F238E27FC236}">
                <a16:creationId xmlns:a16="http://schemas.microsoft.com/office/drawing/2014/main" id="{3FC8438D-4305-1BC5-F70B-3B370D5568A0}"/>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518185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30b2140cd16_0_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9" name="Google Shape;209;g30b2140cd16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a:extLst>
            <a:ext uri="{FF2B5EF4-FFF2-40B4-BE49-F238E27FC236}">
              <a16:creationId xmlns:a16="http://schemas.microsoft.com/office/drawing/2014/main" id="{E6909D2E-A599-7621-A03C-AD08CE3C372A}"/>
            </a:ext>
          </a:extLst>
        </p:cNvPr>
        <p:cNvGrpSpPr/>
        <p:nvPr/>
      </p:nvGrpSpPr>
      <p:grpSpPr>
        <a:xfrm>
          <a:off x="0" y="0"/>
          <a:ext cx="0" cy="0"/>
          <a:chOff x="0" y="0"/>
          <a:chExt cx="0" cy="0"/>
        </a:xfrm>
      </p:grpSpPr>
      <p:sp>
        <p:nvSpPr>
          <p:cNvPr id="171" name="Google Shape;171;g30b2140cd16_0_21:notes">
            <a:extLst>
              <a:ext uri="{FF2B5EF4-FFF2-40B4-BE49-F238E27FC236}">
                <a16:creationId xmlns:a16="http://schemas.microsoft.com/office/drawing/2014/main" id="{177E8B96-66ED-8814-BAF2-A68A4C56211C}"/>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158750" indent="0">
              <a:buNone/>
            </a:pPr>
            <a:r>
              <a:rPr lang="vi-VN" b="1" dirty="0"/>
              <a:t>[Giới thiệu:]</a:t>
            </a:r>
            <a:br>
              <a:rPr lang="vi-VN" dirty="0"/>
            </a:br>
            <a:r>
              <a:rPr lang="vi-VN" dirty="0"/>
              <a:t>"Chào mọi người, hôm nay chúng ta sẽ cùng nhau tìm hiểu về các cuộc tấn công Transfer Learning, một vấn đề ngày càng trở nên quan trọng trong lĩnh vực học máy. Các cuộc tấn công này không chỉ làm giảm hiệu quả của mô hình mà còn ẩn chứa nhiều rủi ro tiềm tàng. Hãy cùng đi qua một số từ khóa quan trọng để hiểu rõ hơn về chúng."</a:t>
            </a:r>
          </a:p>
          <a:p>
            <a:pPr marL="158750" indent="0">
              <a:buNone/>
            </a:pPr>
            <a:r>
              <a:rPr lang="vi-VN" b="1" dirty="0"/>
              <a:t>1. Adversarial Attacks (Tấn công đối kháng):</a:t>
            </a:r>
            <a:r>
              <a:rPr lang="en-US" b="1" dirty="0"/>
              <a:t> </a:t>
            </a:r>
            <a:r>
              <a:rPr lang="vi-VN" dirty="0"/>
              <a:t>"Tấn công đối kháng là khi kẻ tấn công sử dụng dữ liệu đối kháng để gây rối hoặc đánh lừa mô hình. Đây là một trong những phương thức phổ biến nhất nhằm làm sai lệch dự đoán của mô hình học máy, từ đó gây hại cho hệ thống."</a:t>
            </a:r>
          </a:p>
          <a:p>
            <a:pPr marL="158750" indent="0">
              <a:buNone/>
            </a:pPr>
            <a:r>
              <a:rPr lang="vi-VN" b="1" dirty="0"/>
              <a:t>2. Data Poisoning (Nhiễm độc dữ liệu):</a:t>
            </a:r>
            <a:r>
              <a:rPr lang="en-US" b="1" dirty="0"/>
              <a:t> </a:t>
            </a:r>
            <a:r>
              <a:rPr lang="vi-VN" dirty="0"/>
              <a:t>"Việc thêm dữ liệu bị nhiễm độc vào tập dữ liệu huấn luyện có thể làm sai lệch cả quá trình học của mô hình. Kết quả là mô hình sẽ không còn đáng tin cậy, dẫn đến các quyết định sai lầm trong ứng dụng thực tế."</a:t>
            </a:r>
          </a:p>
          <a:p>
            <a:pPr marL="158750" indent="0">
              <a:buNone/>
            </a:pPr>
            <a:r>
              <a:rPr lang="vi-VN" b="1" dirty="0"/>
              <a:t>3. Model Corruption (Hư hỏng mô hình):</a:t>
            </a:r>
            <a:r>
              <a:rPr lang="en-US" b="1" dirty="0"/>
              <a:t> </a:t>
            </a:r>
            <a:r>
              <a:rPr lang="vi-VN" dirty="0"/>
              <a:t>"Hư hỏng mô hình xảy ra khi cấu trúc hoặc trọng số của mô hình bị thay đổi một cách không mong muốn. Điều này thường liên quan đến việc mô hình bị tấn công hoặc môi trường huấn luyện không an toàn."</a:t>
            </a:r>
          </a:p>
          <a:p>
            <a:pPr marL="158750" indent="0">
              <a:buNone/>
            </a:pPr>
            <a:r>
              <a:rPr lang="vi-VN" b="1" dirty="0"/>
              <a:t>4. Security Vulnerability (Lỗ hổng bảo mật):</a:t>
            </a:r>
            <a:r>
              <a:rPr lang="en-US" b="1" dirty="0"/>
              <a:t> </a:t>
            </a:r>
            <a:r>
              <a:rPr lang="vi-VN" dirty="0"/>
              <a:t>"Lỗ hổng bảo mật là điểm yếu cho phép kẻ tấn công khai thác mô hình hoặc hệ thống. Việc nhận diện và vá lỗ hổng này là rất quan trọng để bảo vệ dữ liệu và mô hình khỏi các tác nhân xấu."</a:t>
            </a:r>
          </a:p>
          <a:p>
            <a:pPr marL="158750" indent="0">
              <a:buNone/>
            </a:pPr>
            <a:r>
              <a:rPr lang="vi-VN" b="1" dirty="0"/>
              <a:t>5. Transferability (Tính chuyển giao):</a:t>
            </a:r>
            <a:r>
              <a:rPr lang="en-US" b="1" dirty="0"/>
              <a:t> </a:t>
            </a:r>
            <a:r>
              <a:rPr lang="vi-VN" dirty="0"/>
              <a:t>"Tính chuyển giao cho phép các cuộc tấn công thành công trên một mô hình có thể được áp dụng hiệu quả trên một mô hình khác. Điều này đặc biệt nguy hiểm trong môi trường sử dụng nhiều mô hình tinh chỉnh từ cùng một nguồn."</a:t>
            </a:r>
          </a:p>
          <a:p>
            <a:pPr marL="158750" indent="0">
              <a:buNone/>
            </a:pPr>
            <a:r>
              <a:rPr lang="vi-VN" b="1" dirty="0"/>
              <a:t>6. Robustness (Độ chống chịu):</a:t>
            </a:r>
            <a:r>
              <a:rPr lang="en-US" b="1" dirty="0"/>
              <a:t> </a:t>
            </a:r>
            <a:r>
              <a:rPr lang="vi-VN" dirty="0"/>
              <a:t>"Độ chống chịu của mô hình là khả năng duy trì hiệu quả dưới tác động của dữ liệu đối kháng hoặc nhiễm độc. Việc nâng cao độ chống chịu là hết sức cần thiết để đảm bảo an toàn cho mô hình khi triển khai thực tế."</a:t>
            </a:r>
          </a:p>
          <a:p>
            <a:pPr marL="158750" indent="0">
              <a:buNone/>
            </a:pPr>
            <a:r>
              <a:rPr lang="vi-VN" b="1" dirty="0"/>
              <a:t>7. Backdoor Attacks (Tấn công Backdoor):</a:t>
            </a:r>
            <a:r>
              <a:rPr lang="en-US" b="1" dirty="0"/>
              <a:t> </a:t>
            </a:r>
            <a:r>
              <a:rPr lang="vi-VN" dirty="0"/>
              <a:t>"Tấn công backdoor xảy ra khi kẻ tấn công tạo ra một điểm kích hoạt bí mật có thể kích hoạt hành vi độc hại của mô hình. Điều này khiến mô hình hành xử bình thường cho đến khi điểm kích hoạt được kích hoạt."</a:t>
            </a:r>
          </a:p>
          <a:p>
            <a:pPr marL="158750" indent="0">
              <a:buNone/>
            </a:pPr>
            <a:r>
              <a:rPr lang="vi-VN" b="1" dirty="0"/>
              <a:t>8. Model Stealing (Đánh cắp mô hình):</a:t>
            </a:r>
            <a:r>
              <a:rPr lang="en-US" b="1" dirty="0"/>
              <a:t> </a:t>
            </a:r>
            <a:r>
              <a:rPr lang="vi-VN" dirty="0"/>
              <a:t>"Đánh cắp mô hình là hành động sao chép hoặc mô phỏng mô hình học máy của người khác mà không có sự cho phép. Điều này không chỉ vi phạm bản quyền mà còn dẫn đến rủi ro bảo mật nghiêm trọng."</a:t>
            </a:r>
          </a:p>
          <a:p>
            <a:pPr marL="158750" indent="0">
              <a:buNone/>
            </a:pPr>
            <a:r>
              <a:rPr lang="vi-VN" b="1" dirty="0"/>
              <a:t>9. Exploitation (Kh exploitation):</a:t>
            </a:r>
            <a:r>
              <a:rPr lang="en-US" b="1" dirty="0"/>
              <a:t> </a:t>
            </a:r>
            <a:r>
              <a:rPr lang="vi-VN" dirty="0"/>
              <a:t>"Việc lợi dụng các điểm yếu của mô hình để thực hiện các hành vi độc hại hoặc trái phép là một trong những mối đe dọa lớn đối với bất kỳ hệ thống AI nào."</a:t>
            </a:r>
          </a:p>
          <a:p>
            <a:pPr marL="158750" indent="0">
              <a:buNone/>
            </a:pPr>
            <a:r>
              <a:rPr lang="vi-VN" b="1" dirty="0"/>
              <a:t>10. Sensitivity Disclosure (Tiết lộ thông tin nhạy cảm):</a:t>
            </a:r>
            <a:r>
              <a:rPr lang="en-US" b="1" dirty="0"/>
              <a:t> </a:t>
            </a:r>
            <a:r>
              <a:rPr lang="vi-VN" dirty="0"/>
              <a:t>"Lộ thông tin nhạy cảm từ dữ liệu huấn luyện thông qua mô hình là một vấn đề lớn, đặc biệt khi dữ liệu đó bao gồm thông tin cá nhân không được phép công bố."</a:t>
            </a:r>
          </a:p>
          <a:p>
            <a:pPr marL="158750" indent="0">
              <a:buNone/>
            </a:pPr>
            <a:r>
              <a:rPr lang="vi-VN" b="1" dirty="0"/>
              <a:t>[Kết luận:]</a:t>
            </a:r>
            <a:br>
              <a:rPr lang="vi-VN" dirty="0"/>
            </a:br>
            <a:r>
              <a:rPr lang="vi-VN" dirty="0"/>
              <a:t>"Như chúng ta đã thấy, các cuộc tấn công Transfer Learning không chỉ là một mối đe dọa lớn mà còn đòi hỏi sự hiểu biết sâu sắc về các khái niệm này để phát triển các chiến lược phòng thủ hiệu quả. Hy vọng rằng qua bài thuyết trình này, mọi người có thể nhận thức rõ hơn về tầm quan trọng của việc bảo vệ các mô hình học máy trong kỷ nguyên số."</a:t>
            </a:r>
          </a:p>
        </p:txBody>
      </p:sp>
      <p:sp>
        <p:nvSpPr>
          <p:cNvPr id="172" name="Google Shape;172;g30b2140cd16_0_21:notes">
            <a:extLst>
              <a:ext uri="{FF2B5EF4-FFF2-40B4-BE49-F238E27FC236}">
                <a16:creationId xmlns:a16="http://schemas.microsoft.com/office/drawing/2014/main" id="{33F12870-0711-EDF1-C794-9501565CC0E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849771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a:extLst>
            <a:ext uri="{FF2B5EF4-FFF2-40B4-BE49-F238E27FC236}">
              <a16:creationId xmlns:a16="http://schemas.microsoft.com/office/drawing/2014/main" id="{DE4BFB11-808B-D002-316C-FDFD593B2A8D}"/>
            </a:ext>
          </a:extLst>
        </p:cNvPr>
        <p:cNvGrpSpPr/>
        <p:nvPr/>
      </p:nvGrpSpPr>
      <p:grpSpPr>
        <a:xfrm>
          <a:off x="0" y="0"/>
          <a:ext cx="0" cy="0"/>
          <a:chOff x="0" y="0"/>
          <a:chExt cx="0" cy="0"/>
        </a:xfrm>
      </p:grpSpPr>
      <p:sp>
        <p:nvSpPr>
          <p:cNvPr id="208" name="Google Shape;208;g30b2140cd16_0_6:notes">
            <a:extLst>
              <a:ext uri="{FF2B5EF4-FFF2-40B4-BE49-F238E27FC236}">
                <a16:creationId xmlns:a16="http://schemas.microsoft.com/office/drawing/2014/main" id="{DBBD92AA-6D10-A343-8616-18678A25E7D0}"/>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9" name="Google Shape;209;g30b2140cd16_0_6:notes">
            <a:extLst>
              <a:ext uri="{FF2B5EF4-FFF2-40B4-BE49-F238E27FC236}">
                <a16:creationId xmlns:a16="http://schemas.microsoft.com/office/drawing/2014/main" id="{20F4547C-1ABC-C074-2CB7-4C764826C76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777549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Custom Layout">
  <p:cSld name="1_Custom Layout">
    <p:bg>
      <p:bgPr>
        <a:solidFill>
          <a:srgbClr val="1F3864"/>
        </a:solidFill>
        <a:effectLst/>
      </p:bgPr>
    </p:bg>
    <p:spTree>
      <p:nvGrpSpPr>
        <p:cNvPr id="1" name="Shape 57"/>
        <p:cNvGrpSpPr/>
        <p:nvPr/>
      </p:nvGrpSpPr>
      <p:grpSpPr>
        <a:xfrm>
          <a:off x="0" y="0"/>
          <a:ext cx="0" cy="0"/>
          <a:chOff x="0" y="0"/>
          <a:chExt cx="0" cy="0"/>
        </a:xfrm>
      </p:grpSpPr>
      <p:sp>
        <p:nvSpPr>
          <p:cNvPr id="58" name="Google Shape;58;p14"/>
          <p:cNvSpPr/>
          <p:nvPr/>
        </p:nvSpPr>
        <p:spPr>
          <a:xfrm>
            <a:off x="446400" y="4633200"/>
            <a:ext cx="8388000" cy="510300"/>
          </a:xfrm>
          <a:prstGeom prst="rect">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9"/>
        <p:cNvGrpSpPr/>
        <p:nvPr/>
      </p:nvGrpSpPr>
      <p:grpSpPr>
        <a:xfrm>
          <a:off x="0" y="0"/>
          <a:ext cx="0" cy="0"/>
          <a:chOff x="0" y="0"/>
          <a:chExt cx="0" cy="0"/>
        </a:xfrm>
      </p:grpSpPr>
      <p:sp>
        <p:nvSpPr>
          <p:cNvPr id="60" name="Google Shape;60;p15"/>
          <p:cNvSpPr txBox="1">
            <a:spLocks noGrp="1"/>
          </p:cNvSpPr>
          <p:nvPr>
            <p:ph type="sldNum" idx="12"/>
          </p:nvPr>
        </p:nvSpPr>
        <p:spPr>
          <a:xfrm>
            <a:off x="8183880" y="4752595"/>
            <a:ext cx="320040" cy="288036"/>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900" b="0" i="0" u="none" strike="noStrike" cap="none">
                <a:solidFill>
                  <a:schemeClr val="lt1"/>
                </a:solidFill>
                <a:latin typeface="Arial"/>
                <a:ea typeface="Arial"/>
                <a:cs typeface="Arial"/>
                <a:sym typeface="Arial"/>
              </a:defRPr>
            </a:lvl1pPr>
            <a:lvl2pPr marL="0" lvl="1" indent="0" algn="ctr">
              <a:spcBef>
                <a:spcPts val="0"/>
              </a:spcBef>
              <a:buNone/>
              <a:defRPr sz="900" b="0" i="0" u="none" strike="noStrike" cap="none">
                <a:solidFill>
                  <a:schemeClr val="lt1"/>
                </a:solidFill>
                <a:latin typeface="Arial"/>
                <a:ea typeface="Arial"/>
                <a:cs typeface="Arial"/>
                <a:sym typeface="Arial"/>
              </a:defRPr>
            </a:lvl2pPr>
            <a:lvl3pPr marL="0" lvl="2" indent="0" algn="ctr">
              <a:spcBef>
                <a:spcPts val="0"/>
              </a:spcBef>
              <a:buNone/>
              <a:defRPr sz="900" b="0" i="0" u="none" strike="noStrike" cap="none">
                <a:solidFill>
                  <a:schemeClr val="lt1"/>
                </a:solidFill>
                <a:latin typeface="Arial"/>
                <a:ea typeface="Arial"/>
                <a:cs typeface="Arial"/>
                <a:sym typeface="Arial"/>
              </a:defRPr>
            </a:lvl3pPr>
            <a:lvl4pPr marL="0" lvl="3" indent="0" algn="ctr">
              <a:spcBef>
                <a:spcPts val="0"/>
              </a:spcBef>
              <a:buNone/>
              <a:defRPr sz="900" b="0" i="0" u="none" strike="noStrike" cap="none">
                <a:solidFill>
                  <a:schemeClr val="lt1"/>
                </a:solidFill>
                <a:latin typeface="Arial"/>
                <a:ea typeface="Arial"/>
                <a:cs typeface="Arial"/>
                <a:sym typeface="Arial"/>
              </a:defRPr>
            </a:lvl4pPr>
            <a:lvl5pPr marL="0" lvl="4" indent="0" algn="ctr">
              <a:spcBef>
                <a:spcPts val="0"/>
              </a:spcBef>
              <a:buNone/>
              <a:defRPr sz="900" b="0" i="0" u="none" strike="noStrike" cap="none">
                <a:solidFill>
                  <a:schemeClr val="lt1"/>
                </a:solidFill>
                <a:latin typeface="Arial"/>
                <a:ea typeface="Arial"/>
                <a:cs typeface="Arial"/>
                <a:sym typeface="Arial"/>
              </a:defRPr>
            </a:lvl5pPr>
            <a:lvl6pPr marL="0" lvl="5" indent="0" algn="ctr">
              <a:spcBef>
                <a:spcPts val="0"/>
              </a:spcBef>
              <a:buNone/>
              <a:defRPr sz="900" b="0" i="0" u="none" strike="noStrike" cap="none">
                <a:solidFill>
                  <a:schemeClr val="lt1"/>
                </a:solidFill>
                <a:latin typeface="Arial"/>
                <a:ea typeface="Arial"/>
                <a:cs typeface="Arial"/>
                <a:sym typeface="Arial"/>
              </a:defRPr>
            </a:lvl6pPr>
            <a:lvl7pPr marL="0" lvl="6" indent="0" algn="ctr">
              <a:spcBef>
                <a:spcPts val="0"/>
              </a:spcBef>
              <a:buNone/>
              <a:defRPr sz="900" b="0" i="0" u="none" strike="noStrike" cap="none">
                <a:solidFill>
                  <a:schemeClr val="lt1"/>
                </a:solidFill>
                <a:latin typeface="Arial"/>
                <a:ea typeface="Arial"/>
                <a:cs typeface="Arial"/>
                <a:sym typeface="Arial"/>
              </a:defRPr>
            </a:lvl7pPr>
            <a:lvl8pPr marL="0" lvl="7" indent="0" algn="ctr">
              <a:spcBef>
                <a:spcPts val="0"/>
              </a:spcBef>
              <a:buNone/>
              <a:defRPr sz="900" b="0" i="0" u="none" strike="noStrike" cap="none">
                <a:solidFill>
                  <a:schemeClr val="lt1"/>
                </a:solidFill>
                <a:latin typeface="Arial"/>
                <a:ea typeface="Arial"/>
                <a:cs typeface="Arial"/>
                <a:sym typeface="Arial"/>
              </a:defRPr>
            </a:lvl8pPr>
            <a:lvl9pPr marL="0" lvl="8" indent="0" algn="ctr">
              <a:spcBef>
                <a:spcPts val="0"/>
              </a:spcBef>
              <a:buNone/>
              <a:defRPr sz="900" b="0" i="0" u="none" strike="noStrike" cap="none">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
        <p:nvSpPr>
          <p:cNvPr id="61" name="Google Shape;61;p15"/>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3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2" name="Google Shape;62;p15"/>
          <p:cNvSpPr txBox="1">
            <a:spLocks noGrp="1"/>
          </p:cNvSpPr>
          <p:nvPr>
            <p:ph type="body" idx="1"/>
          </p:nvPr>
        </p:nvSpPr>
        <p:spPr>
          <a:xfrm>
            <a:off x="628650" y="1369219"/>
            <a:ext cx="7886700" cy="3263504"/>
          </a:xfrm>
          <a:prstGeom prst="rect">
            <a:avLst/>
          </a:prstGeom>
          <a:noFill/>
          <a:ln>
            <a:noFill/>
          </a:ln>
        </p:spPr>
        <p:txBody>
          <a:bodyPr spcFirstLastPara="1" wrap="square" lIns="91425" tIns="45700" rIns="91425" bIns="45700" anchor="t" anchorCtr="0">
            <a:normAutofit/>
          </a:bodyPr>
          <a:lstStyle>
            <a:lvl1pPr marL="457200" lvl="0" indent="-342900" algn="l">
              <a:lnSpc>
                <a:spcPct val="150000"/>
              </a:lnSpc>
              <a:spcBef>
                <a:spcPts val="750"/>
              </a:spcBef>
              <a:spcAft>
                <a:spcPts val="0"/>
              </a:spcAft>
              <a:buClr>
                <a:schemeClr val="dk1"/>
              </a:buClr>
              <a:buSzPts val="1800"/>
              <a:buChar char="•"/>
              <a:defRPr/>
            </a:lvl1pPr>
            <a:lvl2pPr marL="914400" lvl="1" indent="-342900" algn="l">
              <a:lnSpc>
                <a:spcPct val="150000"/>
              </a:lnSpc>
              <a:spcBef>
                <a:spcPts val="375"/>
              </a:spcBef>
              <a:spcAft>
                <a:spcPts val="0"/>
              </a:spcAft>
              <a:buClr>
                <a:schemeClr val="dk1"/>
              </a:buClr>
              <a:buSzPts val="1800"/>
              <a:buChar char="•"/>
              <a:defRPr/>
            </a:lvl2pPr>
            <a:lvl3pPr marL="1371600" lvl="2" indent="-342900" algn="l">
              <a:lnSpc>
                <a:spcPct val="150000"/>
              </a:lnSpc>
              <a:spcBef>
                <a:spcPts val="375"/>
              </a:spcBef>
              <a:spcAft>
                <a:spcPts val="0"/>
              </a:spcAft>
              <a:buClr>
                <a:schemeClr val="dk1"/>
              </a:buClr>
              <a:buSzPts val="1800"/>
              <a:buChar char="•"/>
              <a:defRPr/>
            </a:lvl3pPr>
            <a:lvl4pPr marL="1828800" lvl="3" indent="-342900" algn="l">
              <a:lnSpc>
                <a:spcPct val="150000"/>
              </a:lnSpc>
              <a:spcBef>
                <a:spcPts val="375"/>
              </a:spcBef>
              <a:spcAft>
                <a:spcPts val="0"/>
              </a:spcAft>
              <a:buClr>
                <a:schemeClr val="dk1"/>
              </a:buClr>
              <a:buSzPts val="1800"/>
              <a:buChar char="•"/>
              <a:defRPr/>
            </a:lvl4pPr>
            <a:lvl5pPr marL="2286000" lvl="4" indent="-342900" algn="l">
              <a:lnSpc>
                <a:spcPct val="15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Custom Layout">
  <p:cSld name="Custom Layout">
    <p:bg>
      <p:bgPr>
        <a:solidFill>
          <a:srgbClr val="0070C0"/>
        </a:solidFill>
        <a:effectLst/>
      </p:bgPr>
    </p:bg>
    <p:spTree>
      <p:nvGrpSpPr>
        <p:cNvPr id="1" name="Shape 63"/>
        <p:cNvGrpSpPr/>
        <p:nvPr/>
      </p:nvGrpSpPr>
      <p:grpSpPr>
        <a:xfrm>
          <a:off x="0" y="0"/>
          <a:ext cx="0" cy="0"/>
          <a:chOff x="0" y="0"/>
          <a:chExt cx="0" cy="0"/>
        </a:xfrm>
      </p:grpSpPr>
      <p:sp>
        <p:nvSpPr>
          <p:cNvPr id="64" name="Google Shape;64;p16"/>
          <p:cNvSpPr/>
          <p:nvPr/>
        </p:nvSpPr>
        <p:spPr>
          <a:xfrm>
            <a:off x="1325879" y="945118"/>
            <a:ext cx="6492240" cy="3253262"/>
          </a:xfrm>
          <a:prstGeom prst="rect">
            <a:avLst/>
          </a:prstGeom>
          <a:noFill/>
          <a:ln w="952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65" name="Google Shape;65;p16"/>
          <p:cNvSpPr/>
          <p:nvPr/>
        </p:nvSpPr>
        <p:spPr>
          <a:xfrm>
            <a:off x="1282303" y="896898"/>
            <a:ext cx="6579394" cy="3349704"/>
          </a:xfrm>
          <a:prstGeom prst="rect">
            <a:avLst/>
          </a:prstGeom>
          <a:noFill/>
          <a:ln w="952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66" name="Google Shape;66;p16"/>
          <p:cNvSpPr/>
          <p:nvPr/>
        </p:nvSpPr>
        <p:spPr>
          <a:xfrm>
            <a:off x="3786188" y="559355"/>
            <a:ext cx="1528762" cy="675085"/>
          </a:xfrm>
          <a:prstGeom prst="rect">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67" name="Google Shape;67;p16"/>
          <p:cNvSpPr txBox="1">
            <a:spLocks noGrp="1"/>
          </p:cNvSpPr>
          <p:nvPr>
            <p:ph type="title"/>
          </p:nvPr>
        </p:nvSpPr>
        <p:spPr>
          <a:xfrm>
            <a:off x="1143000" y="1234440"/>
            <a:ext cx="6858000" cy="164592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68" name="Google Shape;68;p16" descr="A blue logo with a black background&#10;&#10;Description automatically generated"/>
          <p:cNvPicPr preferRelativeResize="0"/>
          <p:nvPr/>
        </p:nvPicPr>
        <p:blipFill rotWithShape="1">
          <a:blip r:embed="rId2">
            <a:alphaModFix/>
          </a:blip>
          <a:srcRect/>
          <a:stretch/>
        </p:blipFill>
        <p:spPr>
          <a:xfrm>
            <a:off x="3974567" y="477855"/>
            <a:ext cx="1036803" cy="83808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69"/>
        <p:cNvGrpSpPr/>
        <p:nvPr/>
      </p:nvGrpSpPr>
      <p:grpSpPr>
        <a:xfrm>
          <a:off x="0" y="0"/>
          <a:ext cx="0" cy="0"/>
          <a:chOff x="0" y="0"/>
          <a:chExt cx="0" cy="0"/>
        </a:xfrm>
      </p:grpSpPr>
      <p:grpSp>
        <p:nvGrpSpPr>
          <p:cNvPr id="70" name="Google Shape;70;p17"/>
          <p:cNvGrpSpPr/>
          <p:nvPr/>
        </p:nvGrpSpPr>
        <p:grpSpPr>
          <a:xfrm>
            <a:off x="-924" y="0"/>
            <a:ext cx="9144924" cy="5143500"/>
            <a:chOff x="-924" y="0"/>
            <a:chExt cx="9144924" cy="5715000"/>
          </a:xfrm>
        </p:grpSpPr>
        <p:sp>
          <p:nvSpPr>
            <p:cNvPr id="71" name="Google Shape;71;p17"/>
            <p:cNvSpPr/>
            <p:nvPr/>
          </p:nvSpPr>
          <p:spPr>
            <a:xfrm rot="5400000">
              <a:off x="366995" y="1463183"/>
              <a:ext cx="1280160" cy="2011674"/>
            </a:xfrm>
            <a:prstGeom prst="rtTriangle">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72" name="Google Shape;72;p17"/>
            <p:cNvGrpSpPr/>
            <p:nvPr/>
          </p:nvGrpSpPr>
          <p:grpSpPr>
            <a:xfrm>
              <a:off x="-924" y="0"/>
              <a:ext cx="9144924" cy="5715000"/>
              <a:chOff x="-924" y="0"/>
              <a:chExt cx="9144924" cy="5715000"/>
            </a:xfrm>
          </p:grpSpPr>
          <p:pic>
            <p:nvPicPr>
              <p:cNvPr id="73" name="Google Shape;73;p17" descr="A picture containing sky, outdoor, building, city&#10;&#10;Description automatically generated"/>
              <p:cNvPicPr preferRelativeResize="0"/>
              <p:nvPr/>
            </p:nvPicPr>
            <p:blipFill rotWithShape="1">
              <a:blip r:embed="rId2">
                <a:alphaModFix/>
              </a:blip>
              <a:srcRect l="480" r="16331"/>
              <a:stretch/>
            </p:blipFill>
            <p:spPr>
              <a:xfrm>
                <a:off x="2011678" y="0"/>
                <a:ext cx="7132322" cy="5715000"/>
              </a:xfrm>
              <a:prstGeom prst="rect">
                <a:avLst/>
              </a:prstGeom>
              <a:noFill/>
              <a:ln>
                <a:noFill/>
              </a:ln>
            </p:spPr>
          </p:pic>
          <p:sp>
            <p:nvSpPr>
              <p:cNvPr id="74" name="Google Shape;74;p17"/>
              <p:cNvSpPr/>
              <p:nvPr/>
            </p:nvSpPr>
            <p:spPr>
              <a:xfrm>
                <a:off x="0" y="1"/>
                <a:ext cx="2011680" cy="1828800"/>
              </a:xfrm>
              <a:prstGeom prst="rect">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75" name="Google Shape;75;p17"/>
              <p:cNvSpPr/>
              <p:nvPr/>
            </p:nvSpPr>
            <p:spPr>
              <a:xfrm>
                <a:off x="2011678" y="1828801"/>
                <a:ext cx="7132322" cy="3886198"/>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76" name="Google Shape;76;p17"/>
              <p:cNvSpPr/>
              <p:nvPr/>
            </p:nvSpPr>
            <p:spPr>
              <a:xfrm rot="-5400000">
                <a:off x="365143" y="1463045"/>
                <a:ext cx="1280160" cy="2011673"/>
              </a:xfrm>
              <a:prstGeom prst="rtTriangl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77" name="Google Shape;77;p17"/>
              <p:cNvSpPr/>
              <p:nvPr/>
            </p:nvSpPr>
            <p:spPr>
              <a:xfrm>
                <a:off x="-924" y="3108962"/>
                <a:ext cx="2011676" cy="2606037"/>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sp>
        <p:nvSpPr>
          <p:cNvPr id="78" name="Google Shape;78;p17"/>
          <p:cNvSpPr txBox="1">
            <a:spLocks noGrp="1"/>
          </p:cNvSpPr>
          <p:nvPr>
            <p:ph type="ctrTitle"/>
          </p:nvPr>
        </p:nvSpPr>
        <p:spPr>
          <a:xfrm>
            <a:off x="548640" y="2551176"/>
            <a:ext cx="4754880" cy="156362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0070C0"/>
              </a:buClr>
              <a:buSzPts val="3600"/>
              <a:buFont typeface="Arial"/>
              <a:buNone/>
              <a:defRPr sz="3600" b="1">
                <a:solidFill>
                  <a:srgbClr val="0070C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9" name="Google Shape;79;p17"/>
          <p:cNvSpPr txBox="1">
            <a:spLocks noGrp="1"/>
          </p:cNvSpPr>
          <p:nvPr>
            <p:ph type="subTitle" idx="1"/>
          </p:nvPr>
        </p:nvSpPr>
        <p:spPr>
          <a:xfrm>
            <a:off x="548640" y="4197096"/>
            <a:ext cx="4754880" cy="620910"/>
          </a:xfrm>
          <a:prstGeom prst="rect">
            <a:avLst/>
          </a:prstGeom>
          <a:noFill/>
          <a:ln>
            <a:noFill/>
          </a:ln>
        </p:spPr>
        <p:txBody>
          <a:bodyPr spcFirstLastPara="1" wrap="square" lIns="91425" tIns="45700" rIns="91425" bIns="45700" anchor="t" anchorCtr="0">
            <a:normAutofit/>
          </a:bodyPr>
          <a:lstStyle>
            <a:lvl1pPr lvl="0" algn="l">
              <a:lnSpc>
                <a:spcPct val="150000"/>
              </a:lnSpc>
              <a:spcBef>
                <a:spcPts val="750"/>
              </a:spcBef>
              <a:spcAft>
                <a:spcPts val="0"/>
              </a:spcAft>
              <a:buClr>
                <a:srgbClr val="595959"/>
              </a:buClr>
              <a:buSzPts val="1400"/>
              <a:buNone/>
              <a:defRPr sz="1400">
                <a:solidFill>
                  <a:srgbClr val="595959"/>
                </a:solidFill>
              </a:defRPr>
            </a:lvl1pPr>
            <a:lvl2pPr lvl="1" algn="ctr">
              <a:lnSpc>
                <a:spcPct val="150000"/>
              </a:lnSpc>
              <a:spcBef>
                <a:spcPts val="375"/>
              </a:spcBef>
              <a:spcAft>
                <a:spcPts val="0"/>
              </a:spcAft>
              <a:buClr>
                <a:schemeClr val="dk1"/>
              </a:buClr>
              <a:buSzPts val="1500"/>
              <a:buNone/>
              <a:defRPr sz="1500"/>
            </a:lvl2pPr>
            <a:lvl3pPr lvl="2" algn="ctr">
              <a:lnSpc>
                <a:spcPct val="150000"/>
              </a:lnSpc>
              <a:spcBef>
                <a:spcPts val="375"/>
              </a:spcBef>
              <a:spcAft>
                <a:spcPts val="0"/>
              </a:spcAft>
              <a:buClr>
                <a:schemeClr val="dk1"/>
              </a:buClr>
              <a:buSzPts val="1350"/>
              <a:buNone/>
              <a:defRPr sz="1350"/>
            </a:lvl3pPr>
            <a:lvl4pPr lvl="3" algn="ctr">
              <a:lnSpc>
                <a:spcPct val="150000"/>
              </a:lnSpc>
              <a:spcBef>
                <a:spcPts val="375"/>
              </a:spcBef>
              <a:spcAft>
                <a:spcPts val="0"/>
              </a:spcAft>
              <a:buClr>
                <a:schemeClr val="dk1"/>
              </a:buClr>
              <a:buSzPts val="1200"/>
              <a:buNone/>
              <a:defRPr sz="1200"/>
            </a:lvl4pPr>
            <a:lvl5pPr lvl="4" algn="ctr">
              <a:lnSpc>
                <a:spcPct val="15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a:endParaRPr/>
          </a:p>
        </p:txBody>
      </p:sp>
      <p:pic>
        <p:nvPicPr>
          <p:cNvPr id="80" name="Google Shape;80;p17" descr="A black background with blue text&#10;&#10;Description automatically generated"/>
          <p:cNvPicPr preferRelativeResize="0"/>
          <p:nvPr/>
        </p:nvPicPr>
        <p:blipFill rotWithShape="1">
          <a:blip r:embed="rId3">
            <a:alphaModFix/>
          </a:blip>
          <a:srcRect/>
          <a:stretch/>
        </p:blipFill>
        <p:spPr>
          <a:xfrm>
            <a:off x="180000" y="107805"/>
            <a:ext cx="1568741" cy="435378"/>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623888" y="1282304"/>
            <a:ext cx="7886700" cy="2139553"/>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4500"/>
              <a:buFont typeface="Arial"/>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3" name="Google Shape;83;p18"/>
          <p:cNvSpPr txBox="1">
            <a:spLocks noGrp="1"/>
          </p:cNvSpPr>
          <p:nvPr>
            <p:ph type="body" idx="1"/>
          </p:nvPr>
        </p:nvSpPr>
        <p:spPr>
          <a:xfrm>
            <a:off x="623888" y="3442098"/>
            <a:ext cx="7886700" cy="1125140"/>
          </a:xfrm>
          <a:prstGeom prst="rect">
            <a:avLst/>
          </a:prstGeom>
          <a:noFill/>
          <a:ln>
            <a:noFill/>
          </a:ln>
        </p:spPr>
        <p:txBody>
          <a:bodyPr spcFirstLastPara="1" wrap="square" lIns="91425" tIns="45700" rIns="91425" bIns="45700" anchor="t" anchorCtr="0">
            <a:normAutofit/>
          </a:bodyPr>
          <a:lstStyle>
            <a:lvl1pPr marL="457200" lvl="0" indent="-228600" algn="l">
              <a:lnSpc>
                <a:spcPct val="150000"/>
              </a:lnSpc>
              <a:spcBef>
                <a:spcPts val="750"/>
              </a:spcBef>
              <a:spcAft>
                <a:spcPts val="0"/>
              </a:spcAft>
              <a:buClr>
                <a:srgbClr val="888888"/>
              </a:buClr>
              <a:buSzPts val="1800"/>
              <a:buNone/>
              <a:defRPr sz="1800">
                <a:solidFill>
                  <a:srgbClr val="888888"/>
                </a:solidFill>
              </a:defRPr>
            </a:lvl1pPr>
            <a:lvl2pPr marL="914400" lvl="1" indent="-228600" algn="l">
              <a:lnSpc>
                <a:spcPct val="150000"/>
              </a:lnSpc>
              <a:spcBef>
                <a:spcPts val="375"/>
              </a:spcBef>
              <a:spcAft>
                <a:spcPts val="0"/>
              </a:spcAft>
              <a:buClr>
                <a:srgbClr val="888888"/>
              </a:buClr>
              <a:buSzPts val="1500"/>
              <a:buNone/>
              <a:defRPr sz="1500">
                <a:solidFill>
                  <a:srgbClr val="888888"/>
                </a:solidFill>
              </a:defRPr>
            </a:lvl2pPr>
            <a:lvl3pPr marL="1371600" lvl="2" indent="-228600" algn="l">
              <a:lnSpc>
                <a:spcPct val="150000"/>
              </a:lnSpc>
              <a:spcBef>
                <a:spcPts val="375"/>
              </a:spcBef>
              <a:spcAft>
                <a:spcPts val="0"/>
              </a:spcAft>
              <a:buClr>
                <a:srgbClr val="888888"/>
              </a:buClr>
              <a:buSzPts val="1350"/>
              <a:buNone/>
              <a:defRPr sz="1350">
                <a:solidFill>
                  <a:srgbClr val="888888"/>
                </a:solidFill>
              </a:defRPr>
            </a:lvl3pPr>
            <a:lvl4pPr marL="1828800" lvl="3" indent="-228600" algn="l">
              <a:lnSpc>
                <a:spcPct val="150000"/>
              </a:lnSpc>
              <a:spcBef>
                <a:spcPts val="375"/>
              </a:spcBef>
              <a:spcAft>
                <a:spcPts val="0"/>
              </a:spcAft>
              <a:buClr>
                <a:srgbClr val="888888"/>
              </a:buClr>
              <a:buSzPts val="1200"/>
              <a:buNone/>
              <a:defRPr sz="1200">
                <a:solidFill>
                  <a:srgbClr val="888888"/>
                </a:solidFill>
              </a:defRPr>
            </a:lvl4pPr>
            <a:lvl5pPr marL="2286000" lvl="4" indent="-228600" algn="l">
              <a:lnSpc>
                <a:spcPct val="15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a:p>
        </p:txBody>
      </p:sp>
      <p:sp>
        <p:nvSpPr>
          <p:cNvPr id="84" name="Google Shape;84;p18"/>
          <p:cNvSpPr txBox="1">
            <a:spLocks noGrp="1"/>
          </p:cNvSpPr>
          <p:nvPr>
            <p:ph type="sldNum" idx="12"/>
          </p:nvPr>
        </p:nvSpPr>
        <p:spPr>
          <a:xfrm>
            <a:off x="8183880" y="4752595"/>
            <a:ext cx="320040" cy="288036"/>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
              <a:t>‹#›</a:t>
            </a:fld>
            <a:endParaRPr/>
          </a:p>
        </p:txBody>
      </p:sp>
      <p:cxnSp>
        <p:nvCxnSpPr>
          <p:cNvPr id="85" name="Google Shape;85;p18"/>
          <p:cNvCxnSpPr/>
          <p:nvPr/>
        </p:nvCxnSpPr>
        <p:spPr>
          <a:xfrm>
            <a:off x="1457324" y="4831663"/>
            <a:ext cx="0" cy="129898"/>
          </a:xfrm>
          <a:prstGeom prst="straightConnector1">
            <a:avLst/>
          </a:prstGeom>
          <a:noFill/>
          <a:ln w="9525" cap="flat" cmpd="sng">
            <a:solidFill>
              <a:schemeClr val="accent1"/>
            </a:solidFill>
            <a:prstDash val="solid"/>
            <a:miter lim="800000"/>
            <a:headEnd type="none" w="sm" len="sm"/>
            <a:tailEnd type="none" w="sm" len="sm"/>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86"/>
        <p:cNvGrpSpPr/>
        <p:nvPr/>
      </p:nvGrpSpPr>
      <p:grpSpPr>
        <a:xfrm>
          <a:off x="0" y="0"/>
          <a:ext cx="0" cy="0"/>
          <a:chOff x="0" y="0"/>
          <a:chExt cx="0" cy="0"/>
        </a:xfrm>
      </p:grpSpPr>
      <p:sp>
        <p:nvSpPr>
          <p:cNvPr id="87" name="Google Shape;87;p19"/>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19"/>
          <p:cNvSpPr txBox="1">
            <a:spLocks noGrp="1"/>
          </p:cNvSpPr>
          <p:nvPr>
            <p:ph type="body" idx="1"/>
          </p:nvPr>
        </p:nvSpPr>
        <p:spPr>
          <a:xfrm>
            <a:off x="628650" y="1369219"/>
            <a:ext cx="3886200" cy="3263504"/>
          </a:xfrm>
          <a:prstGeom prst="rect">
            <a:avLst/>
          </a:prstGeom>
          <a:noFill/>
          <a:ln>
            <a:noFill/>
          </a:ln>
        </p:spPr>
        <p:txBody>
          <a:bodyPr spcFirstLastPara="1" wrap="square" lIns="91425" tIns="45700" rIns="91425" bIns="45700" anchor="t" anchorCtr="0">
            <a:normAutofit/>
          </a:bodyPr>
          <a:lstStyle>
            <a:lvl1pPr marL="457200" lvl="0" indent="-342900" algn="l">
              <a:lnSpc>
                <a:spcPct val="150000"/>
              </a:lnSpc>
              <a:spcBef>
                <a:spcPts val="750"/>
              </a:spcBef>
              <a:spcAft>
                <a:spcPts val="0"/>
              </a:spcAft>
              <a:buClr>
                <a:schemeClr val="dk1"/>
              </a:buClr>
              <a:buSzPts val="1800"/>
              <a:buChar char="•"/>
              <a:defRPr/>
            </a:lvl1pPr>
            <a:lvl2pPr marL="914400" lvl="1" indent="-342900" algn="l">
              <a:lnSpc>
                <a:spcPct val="150000"/>
              </a:lnSpc>
              <a:spcBef>
                <a:spcPts val="375"/>
              </a:spcBef>
              <a:spcAft>
                <a:spcPts val="0"/>
              </a:spcAft>
              <a:buClr>
                <a:schemeClr val="dk1"/>
              </a:buClr>
              <a:buSzPts val="1800"/>
              <a:buChar char="•"/>
              <a:defRPr/>
            </a:lvl2pPr>
            <a:lvl3pPr marL="1371600" lvl="2" indent="-342900" algn="l">
              <a:lnSpc>
                <a:spcPct val="150000"/>
              </a:lnSpc>
              <a:spcBef>
                <a:spcPts val="375"/>
              </a:spcBef>
              <a:spcAft>
                <a:spcPts val="0"/>
              </a:spcAft>
              <a:buClr>
                <a:schemeClr val="dk1"/>
              </a:buClr>
              <a:buSzPts val="1800"/>
              <a:buChar char="•"/>
              <a:defRPr/>
            </a:lvl3pPr>
            <a:lvl4pPr marL="1828800" lvl="3" indent="-342900" algn="l">
              <a:lnSpc>
                <a:spcPct val="150000"/>
              </a:lnSpc>
              <a:spcBef>
                <a:spcPts val="375"/>
              </a:spcBef>
              <a:spcAft>
                <a:spcPts val="0"/>
              </a:spcAft>
              <a:buClr>
                <a:schemeClr val="dk1"/>
              </a:buClr>
              <a:buSzPts val="1800"/>
              <a:buChar char="•"/>
              <a:defRPr/>
            </a:lvl4pPr>
            <a:lvl5pPr marL="2286000" lvl="4" indent="-342900" algn="l">
              <a:lnSpc>
                <a:spcPct val="15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89" name="Google Shape;89;p19"/>
          <p:cNvSpPr txBox="1">
            <a:spLocks noGrp="1"/>
          </p:cNvSpPr>
          <p:nvPr>
            <p:ph type="body" idx="2"/>
          </p:nvPr>
        </p:nvSpPr>
        <p:spPr>
          <a:xfrm>
            <a:off x="4629150" y="1369219"/>
            <a:ext cx="3886200" cy="3263504"/>
          </a:xfrm>
          <a:prstGeom prst="rect">
            <a:avLst/>
          </a:prstGeom>
          <a:noFill/>
          <a:ln>
            <a:noFill/>
          </a:ln>
        </p:spPr>
        <p:txBody>
          <a:bodyPr spcFirstLastPara="1" wrap="square" lIns="91425" tIns="45700" rIns="91425" bIns="45700" anchor="t" anchorCtr="0">
            <a:normAutofit/>
          </a:bodyPr>
          <a:lstStyle>
            <a:lvl1pPr marL="457200" lvl="0" indent="-342900" algn="l">
              <a:lnSpc>
                <a:spcPct val="150000"/>
              </a:lnSpc>
              <a:spcBef>
                <a:spcPts val="750"/>
              </a:spcBef>
              <a:spcAft>
                <a:spcPts val="0"/>
              </a:spcAft>
              <a:buClr>
                <a:schemeClr val="dk1"/>
              </a:buClr>
              <a:buSzPts val="1800"/>
              <a:buChar char="•"/>
              <a:defRPr/>
            </a:lvl1pPr>
            <a:lvl2pPr marL="914400" lvl="1" indent="-342900" algn="l">
              <a:lnSpc>
                <a:spcPct val="150000"/>
              </a:lnSpc>
              <a:spcBef>
                <a:spcPts val="375"/>
              </a:spcBef>
              <a:spcAft>
                <a:spcPts val="0"/>
              </a:spcAft>
              <a:buClr>
                <a:schemeClr val="dk1"/>
              </a:buClr>
              <a:buSzPts val="1800"/>
              <a:buChar char="•"/>
              <a:defRPr/>
            </a:lvl2pPr>
            <a:lvl3pPr marL="1371600" lvl="2" indent="-342900" algn="l">
              <a:lnSpc>
                <a:spcPct val="150000"/>
              </a:lnSpc>
              <a:spcBef>
                <a:spcPts val="375"/>
              </a:spcBef>
              <a:spcAft>
                <a:spcPts val="0"/>
              </a:spcAft>
              <a:buClr>
                <a:schemeClr val="dk1"/>
              </a:buClr>
              <a:buSzPts val="1800"/>
              <a:buChar char="•"/>
              <a:defRPr/>
            </a:lvl3pPr>
            <a:lvl4pPr marL="1828800" lvl="3" indent="-342900" algn="l">
              <a:lnSpc>
                <a:spcPct val="150000"/>
              </a:lnSpc>
              <a:spcBef>
                <a:spcPts val="375"/>
              </a:spcBef>
              <a:spcAft>
                <a:spcPts val="0"/>
              </a:spcAft>
              <a:buClr>
                <a:schemeClr val="dk1"/>
              </a:buClr>
              <a:buSzPts val="1800"/>
              <a:buChar char="•"/>
              <a:defRPr/>
            </a:lvl4pPr>
            <a:lvl5pPr marL="2286000" lvl="4" indent="-342900" algn="l">
              <a:lnSpc>
                <a:spcPct val="15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90" name="Google Shape;90;p19"/>
          <p:cNvSpPr txBox="1">
            <a:spLocks noGrp="1"/>
          </p:cNvSpPr>
          <p:nvPr>
            <p:ph type="sldNum" idx="12"/>
          </p:nvPr>
        </p:nvSpPr>
        <p:spPr>
          <a:xfrm>
            <a:off x="8183880" y="4752595"/>
            <a:ext cx="320040" cy="288036"/>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
              <a:t>‹#›</a:t>
            </a:fld>
            <a:endParaRPr/>
          </a:p>
        </p:txBody>
      </p:sp>
      <p:cxnSp>
        <p:nvCxnSpPr>
          <p:cNvPr id="91" name="Google Shape;91;p19"/>
          <p:cNvCxnSpPr/>
          <p:nvPr/>
        </p:nvCxnSpPr>
        <p:spPr>
          <a:xfrm>
            <a:off x="1457324" y="4831663"/>
            <a:ext cx="0" cy="129898"/>
          </a:xfrm>
          <a:prstGeom prst="straightConnector1">
            <a:avLst/>
          </a:prstGeom>
          <a:noFill/>
          <a:ln w="9525" cap="flat" cmpd="sng">
            <a:solidFill>
              <a:schemeClr val="accent1"/>
            </a:solidFill>
            <a:prstDash val="solid"/>
            <a:miter lim="800000"/>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92"/>
        <p:cNvGrpSpPr/>
        <p:nvPr/>
      </p:nvGrpSpPr>
      <p:grpSpPr>
        <a:xfrm>
          <a:off x="0" y="0"/>
          <a:ext cx="0" cy="0"/>
          <a:chOff x="0" y="0"/>
          <a:chExt cx="0" cy="0"/>
        </a:xfrm>
      </p:grpSpPr>
      <p:sp>
        <p:nvSpPr>
          <p:cNvPr id="93" name="Google Shape;93;p20"/>
          <p:cNvSpPr txBox="1">
            <a:spLocks noGrp="1"/>
          </p:cNvSpPr>
          <p:nvPr>
            <p:ph type="title"/>
          </p:nvPr>
        </p:nvSpPr>
        <p:spPr>
          <a:xfrm>
            <a:off x="629841" y="273844"/>
            <a:ext cx="7886700" cy="99417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4" name="Google Shape;94;p20"/>
          <p:cNvSpPr txBox="1">
            <a:spLocks noGrp="1"/>
          </p:cNvSpPr>
          <p:nvPr>
            <p:ph type="body" idx="1"/>
          </p:nvPr>
        </p:nvSpPr>
        <p:spPr>
          <a:xfrm>
            <a:off x="629842" y="1260872"/>
            <a:ext cx="3868340" cy="617934"/>
          </a:xfrm>
          <a:prstGeom prst="rect">
            <a:avLst/>
          </a:prstGeom>
          <a:noFill/>
          <a:ln>
            <a:noFill/>
          </a:ln>
        </p:spPr>
        <p:txBody>
          <a:bodyPr spcFirstLastPara="1" wrap="square" lIns="91425" tIns="45700" rIns="91425" bIns="45700" anchor="b" anchorCtr="0">
            <a:normAutofit/>
          </a:bodyPr>
          <a:lstStyle>
            <a:lvl1pPr marL="457200" lvl="0" indent="-228600" algn="l">
              <a:lnSpc>
                <a:spcPct val="150000"/>
              </a:lnSpc>
              <a:spcBef>
                <a:spcPts val="750"/>
              </a:spcBef>
              <a:spcAft>
                <a:spcPts val="0"/>
              </a:spcAft>
              <a:buClr>
                <a:schemeClr val="dk1"/>
              </a:buClr>
              <a:buSzPts val="1800"/>
              <a:buNone/>
              <a:defRPr sz="1800" b="1"/>
            </a:lvl1pPr>
            <a:lvl2pPr marL="914400" lvl="1" indent="-228600" algn="l">
              <a:lnSpc>
                <a:spcPct val="150000"/>
              </a:lnSpc>
              <a:spcBef>
                <a:spcPts val="375"/>
              </a:spcBef>
              <a:spcAft>
                <a:spcPts val="0"/>
              </a:spcAft>
              <a:buClr>
                <a:schemeClr val="dk1"/>
              </a:buClr>
              <a:buSzPts val="1500"/>
              <a:buNone/>
              <a:defRPr sz="1500" b="1"/>
            </a:lvl2pPr>
            <a:lvl3pPr marL="1371600" lvl="2" indent="-228600" algn="l">
              <a:lnSpc>
                <a:spcPct val="150000"/>
              </a:lnSpc>
              <a:spcBef>
                <a:spcPts val="375"/>
              </a:spcBef>
              <a:spcAft>
                <a:spcPts val="0"/>
              </a:spcAft>
              <a:buClr>
                <a:schemeClr val="dk1"/>
              </a:buClr>
              <a:buSzPts val="1350"/>
              <a:buNone/>
              <a:defRPr sz="1350" b="1"/>
            </a:lvl3pPr>
            <a:lvl4pPr marL="1828800" lvl="3" indent="-228600" algn="l">
              <a:lnSpc>
                <a:spcPct val="150000"/>
              </a:lnSpc>
              <a:spcBef>
                <a:spcPts val="375"/>
              </a:spcBef>
              <a:spcAft>
                <a:spcPts val="0"/>
              </a:spcAft>
              <a:buClr>
                <a:schemeClr val="dk1"/>
              </a:buClr>
              <a:buSzPts val="1200"/>
              <a:buNone/>
              <a:defRPr sz="1200" b="1"/>
            </a:lvl4pPr>
            <a:lvl5pPr marL="2286000" lvl="4" indent="-228600" algn="l">
              <a:lnSpc>
                <a:spcPct val="150000"/>
              </a:lnSpc>
              <a:spcBef>
                <a:spcPts val="375"/>
              </a:spcBef>
              <a:spcAft>
                <a:spcPts val="0"/>
              </a:spcAft>
              <a:buClr>
                <a:schemeClr val="dk1"/>
              </a:buClr>
              <a:buSzPts val="1200"/>
              <a:buNone/>
              <a:defRPr sz="1200" b="1"/>
            </a:lvl5pPr>
            <a:lvl6pPr marL="2743200" lvl="5" indent="-228600" algn="l">
              <a:lnSpc>
                <a:spcPct val="90000"/>
              </a:lnSpc>
              <a:spcBef>
                <a:spcPts val="375"/>
              </a:spcBef>
              <a:spcAft>
                <a:spcPts val="0"/>
              </a:spcAft>
              <a:buClr>
                <a:schemeClr val="dk1"/>
              </a:buClr>
              <a:buSzPts val="1200"/>
              <a:buNone/>
              <a:defRPr sz="1200" b="1"/>
            </a:lvl6pPr>
            <a:lvl7pPr marL="3200400" lvl="6" indent="-228600" algn="l">
              <a:lnSpc>
                <a:spcPct val="90000"/>
              </a:lnSpc>
              <a:spcBef>
                <a:spcPts val="375"/>
              </a:spcBef>
              <a:spcAft>
                <a:spcPts val="0"/>
              </a:spcAft>
              <a:buClr>
                <a:schemeClr val="dk1"/>
              </a:buClr>
              <a:buSzPts val="1200"/>
              <a:buNone/>
              <a:defRPr sz="1200" b="1"/>
            </a:lvl7pPr>
            <a:lvl8pPr marL="3657600" lvl="7" indent="-228600" algn="l">
              <a:lnSpc>
                <a:spcPct val="90000"/>
              </a:lnSpc>
              <a:spcBef>
                <a:spcPts val="375"/>
              </a:spcBef>
              <a:spcAft>
                <a:spcPts val="0"/>
              </a:spcAft>
              <a:buClr>
                <a:schemeClr val="dk1"/>
              </a:buClr>
              <a:buSzPts val="1200"/>
              <a:buNone/>
              <a:defRPr sz="1200" b="1"/>
            </a:lvl8pPr>
            <a:lvl9pPr marL="4114800" lvl="8" indent="-228600" algn="l">
              <a:lnSpc>
                <a:spcPct val="90000"/>
              </a:lnSpc>
              <a:spcBef>
                <a:spcPts val="375"/>
              </a:spcBef>
              <a:spcAft>
                <a:spcPts val="0"/>
              </a:spcAft>
              <a:buClr>
                <a:schemeClr val="dk1"/>
              </a:buClr>
              <a:buSzPts val="1200"/>
              <a:buNone/>
              <a:defRPr sz="1200" b="1"/>
            </a:lvl9pPr>
          </a:lstStyle>
          <a:p>
            <a:endParaRPr/>
          </a:p>
        </p:txBody>
      </p:sp>
      <p:sp>
        <p:nvSpPr>
          <p:cNvPr id="95" name="Google Shape;95;p20"/>
          <p:cNvSpPr txBox="1">
            <a:spLocks noGrp="1"/>
          </p:cNvSpPr>
          <p:nvPr>
            <p:ph type="body" idx="2"/>
          </p:nvPr>
        </p:nvSpPr>
        <p:spPr>
          <a:xfrm>
            <a:off x="629842" y="1878807"/>
            <a:ext cx="3868340" cy="2763441"/>
          </a:xfrm>
          <a:prstGeom prst="rect">
            <a:avLst/>
          </a:prstGeom>
          <a:noFill/>
          <a:ln>
            <a:noFill/>
          </a:ln>
        </p:spPr>
        <p:txBody>
          <a:bodyPr spcFirstLastPara="1" wrap="square" lIns="91425" tIns="45700" rIns="91425" bIns="45700" anchor="t" anchorCtr="0">
            <a:normAutofit/>
          </a:bodyPr>
          <a:lstStyle>
            <a:lvl1pPr marL="457200" lvl="0" indent="-342900" algn="l">
              <a:lnSpc>
                <a:spcPct val="150000"/>
              </a:lnSpc>
              <a:spcBef>
                <a:spcPts val="750"/>
              </a:spcBef>
              <a:spcAft>
                <a:spcPts val="0"/>
              </a:spcAft>
              <a:buClr>
                <a:schemeClr val="dk1"/>
              </a:buClr>
              <a:buSzPts val="1800"/>
              <a:buChar char="•"/>
              <a:defRPr/>
            </a:lvl1pPr>
            <a:lvl2pPr marL="914400" lvl="1" indent="-342900" algn="l">
              <a:lnSpc>
                <a:spcPct val="150000"/>
              </a:lnSpc>
              <a:spcBef>
                <a:spcPts val="375"/>
              </a:spcBef>
              <a:spcAft>
                <a:spcPts val="0"/>
              </a:spcAft>
              <a:buClr>
                <a:schemeClr val="dk1"/>
              </a:buClr>
              <a:buSzPts val="1800"/>
              <a:buChar char="•"/>
              <a:defRPr/>
            </a:lvl2pPr>
            <a:lvl3pPr marL="1371600" lvl="2" indent="-342900" algn="l">
              <a:lnSpc>
                <a:spcPct val="150000"/>
              </a:lnSpc>
              <a:spcBef>
                <a:spcPts val="375"/>
              </a:spcBef>
              <a:spcAft>
                <a:spcPts val="0"/>
              </a:spcAft>
              <a:buClr>
                <a:schemeClr val="dk1"/>
              </a:buClr>
              <a:buSzPts val="1800"/>
              <a:buChar char="•"/>
              <a:defRPr/>
            </a:lvl3pPr>
            <a:lvl4pPr marL="1828800" lvl="3" indent="-342900" algn="l">
              <a:lnSpc>
                <a:spcPct val="150000"/>
              </a:lnSpc>
              <a:spcBef>
                <a:spcPts val="375"/>
              </a:spcBef>
              <a:spcAft>
                <a:spcPts val="0"/>
              </a:spcAft>
              <a:buClr>
                <a:schemeClr val="dk1"/>
              </a:buClr>
              <a:buSzPts val="1800"/>
              <a:buChar char="•"/>
              <a:defRPr/>
            </a:lvl4pPr>
            <a:lvl5pPr marL="2286000" lvl="4" indent="-342900" algn="l">
              <a:lnSpc>
                <a:spcPct val="15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96" name="Google Shape;96;p20"/>
          <p:cNvSpPr txBox="1">
            <a:spLocks noGrp="1"/>
          </p:cNvSpPr>
          <p:nvPr>
            <p:ph type="body" idx="3"/>
          </p:nvPr>
        </p:nvSpPr>
        <p:spPr>
          <a:xfrm>
            <a:off x="4629150" y="1260872"/>
            <a:ext cx="3887391" cy="617934"/>
          </a:xfrm>
          <a:prstGeom prst="rect">
            <a:avLst/>
          </a:prstGeom>
          <a:noFill/>
          <a:ln>
            <a:noFill/>
          </a:ln>
        </p:spPr>
        <p:txBody>
          <a:bodyPr spcFirstLastPara="1" wrap="square" lIns="91425" tIns="45700" rIns="91425" bIns="45700" anchor="b" anchorCtr="0">
            <a:normAutofit/>
          </a:bodyPr>
          <a:lstStyle>
            <a:lvl1pPr marL="457200" lvl="0" indent="-228600" algn="l">
              <a:lnSpc>
                <a:spcPct val="150000"/>
              </a:lnSpc>
              <a:spcBef>
                <a:spcPts val="750"/>
              </a:spcBef>
              <a:spcAft>
                <a:spcPts val="0"/>
              </a:spcAft>
              <a:buClr>
                <a:schemeClr val="dk1"/>
              </a:buClr>
              <a:buSzPts val="1800"/>
              <a:buNone/>
              <a:defRPr sz="1800" b="1"/>
            </a:lvl1pPr>
            <a:lvl2pPr marL="914400" lvl="1" indent="-228600" algn="l">
              <a:lnSpc>
                <a:spcPct val="150000"/>
              </a:lnSpc>
              <a:spcBef>
                <a:spcPts val="375"/>
              </a:spcBef>
              <a:spcAft>
                <a:spcPts val="0"/>
              </a:spcAft>
              <a:buClr>
                <a:schemeClr val="dk1"/>
              </a:buClr>
              <a:buSzPts val="1500"/>
              <a:buNone/>
              <a:defRPr sz="1500" b="1"/>
            </a:lvl2pPr>
            <a:lvl3pPr marL="1371600" lvl="2" indent="-228600" algn="l">
              <a:lnSpc>
                <a:spcPct val="150000"/>
              </a:lnSpc>
              <a:spcBef>
                <a:spcPts val="375"/>
              </a:spcBef>
              <a:spcAft>
                <a:spcPts val="0"/>
              </a:spcAft>
              <a:buClr>
                <a:schemeClr val="dk1"/>
              </a:buClr>
              <a:buSzPts val="1350"/>
              <a:buNone/>
              <a:defRPr sz="1350" b="1"/>
            </a:lvl3pPr>
            <a:lvl4pPr marL="1828800" lvl="3" indent="-228600" algn="l">
              <a:lnSpc>
                <a:spcPct val="150000"/>
              </a:lnSpc>
              <a:spcBef>
                <a:spcPts val="375"/>
              </a:spcBef>
              <a:spcAft>
                <a:spcPts val="0"/>
              </a:spcAft>
              <a:buClr>
                <a:schemeClr val="dk1"/>
              </a:buClr>
              <a:buSzPts val="1200"/>
              <a:buNone/>
              <a:defRPr sz="1200" b="1"/>
            </a:lvl4pPr>
            <a:lvl5pPr marL="2286000" lvl="4" indent="-228600" algn="l">
              <a:lnSpc>
                <a:spcPct val="150000"/>
              </a:lnSpc>
              <a:spcBef>
                <a:spcPts val="375"/>
              </a:spcBef>
              <a:spcAft>
                <a:spcPts val="0"/>
              </a:spcAft>
              <a:buClr>
                <a:schemeClr val="dk1"/>
              </a:buClr>
              <a:buSzPts val="1200"/>
              <a:buNone/>
              <a:defRPr sz="1200" b="1"/>
            </a:lvl5pPr>
            <a:lvl6pPr marL="2743200" lvl="5" indent="-228600" algn="l">
              <a:lnSpc>
                <a:spcPct val="90000"/>
              </a:lnSpc>
              <a:spcBef>
                <a:spcPts val="375"/>
              </a:spcBef>
              <a:spcAft>
                <a:spcPts val="0"/>
              </a:spcAft>
              <a:buClr>
                <a:schemeClr val="dk1"/>
              </a:buClr>
              <a:buSzPts val="1200"/>
              <a:buNone/>
              <a:defRPr sz="1200" b="1"/>
            </a:lvl6pPr>
            <a:lvl7pPr marL="3200400" lvl="6" indent="-228600" algn="l">
              <a:lnSpc>
                <a:spcPct val="90000"/>
              </a:lnSpc>
              <a:spcBef>
                <a:spcPts val="375"/>
              </a:spcBef>
              <a:spcAft>
                <a:spcPts val="0"/>
              </a:spcAft>
              <a:buClr>
                <a:schemeClr val="dk1"/>
              </a:buClr>
              <a:buSzPts val="1200"/>
              <a:buNone/>
              <a:defRPr sz="1200" b="1"/>
            </a:lvl7pPr>
            <a:lvl8pPr marL="3657600" lvl="7" indent="-228600" algn="l">
              <a:lnSpc>
                <a:spcPct val="90000"/>
              </a:lnSpc>
              <a:spcBef>
                <a:spcPts val="375"/>
              </a:spcBef>
              <a:spcAft>
                <a:spcPts val="0"/>
              </a:spcAft>
              <a:buClr>
                <a:schemeClr val="dk1"/>
              </a:buClr>
              <a:buSzPts val="1200"/>
              <a:buNone/>
              <a:defRPr sz="1200" b="1"/>
            </a:lvl8pPr>
            <a:lvl9pPr marL="4114800" lvl="8" indent="-228600" algn="l">
              <a:lnSpc>
                <a:spcPct val="90000"/>
              </a:lnSpc>
              <a:spcBef>
                <a:spcPts val="375"/>
              </a:spcBef>
              <a:spcAft>
                <a:spcPts val="0"/>
              </a:spcAft>
              <a:buClr>
                <a:schemeClr val="dk1"/>
              </a:buClr>
              <a:buSzPts val="1200"/>
              <a:buNone/>
              <a:defRPr sz="1200" b="1"/>
            </a:lvl9pPr>
          </a:lstStyle>
          <a:p>
            <a:endParaRPr/>
          </a:p>
        </p:txBody>
      </p:sp>
      <p:sp>
        <p:nvSpPr>
          <p:cNvPr id="97" name="Google Shape;97;p20"/>
          <p:cNvSpPr txBox="1">
            <a:spLocks noGrp="1"/>
          </p:cNvSpPr>
          <p:nvPr>
            <p:ph type="body" idx="4"/>
          </p:nvPr>
        </p:nvSpPr>
        <p:spPr>
          <a:xfrm>
            <a:off x="4629150" y="1878807"/>
            <a:ext cx="3887391" cy="2763441"/>
          </a:xfrm>
          <a:prstGeom prst="rect">
            <a:avLst/>
          </a:prstGeom>
          <a:noFill/>
          <a:ln>
            <a:noFill/>
          </a:ln>
        </p:spPr>
        <p:txBody>
          <a:bodyPr spcFirstLastPara="1" wrap="square" lIns="91425" tIns="45700" rIns="91425" bIns="45700" anchor="t" anchorCtr="0">
            <a:normAutofit/>
          </a:bodyPr>
          <a:lstStyle>
            <a:lvl1pPr marL="457200" lvl="0" indent="-342900" algn="l">
              <a:lnSpc>
                <a:spcPct val="150000"/>
              </a:lnSpc>
              <a:spcBef>
                <a:spcPts val="750"/>
              </a:spcBef>
              <a:spcAft>
                <a:spcPts val="0"/>
              </a:spcAft>
              <a:buClr>
                <a:schemeClr val="dk1"/>
              </a:buClr>
              <a:buSzPts val="1800"/>
              <a:buChar char="•"/>
              <a:defRPr/>
            </a:lvl1pPr>
            <a:lvl2pPr marL="914400" lvl="1" indent="-342900" algn="l">
              <a:lnSpc>
                <a:spcPct val="150000"/>
              </a:lnSpc>
              <a:spcBef>
                <a:spcPts val="375"/>
              </a:spcBef>
              <a:spcAft>
                <a:spcPts val="0"/>
              </a:spcAft>
              <a:buClr>
                <a:schemeClr val="dk1"/>
              </a:buClr>
              <a:buSzPts val="1800"/>
              <a:buChar char="•"/>
              <a:defRPr/>
            </a:lvl2pPr>
            <a:lvl3pPr marL="1371600" lvl="2" indent="-342900" algn="l">
              <a:lnSpc>
                <a:spcPct val="150000"/>
              </a:lnSpc>
              <a:spcBef>
                <a:spcPts val="375"/>
              </a:spcBef>
              <a:spcAft>
                <a:spcPts val="0"/>
              </a:spcAft>
              <a:buClr>
                <a:schemeClr val="dk1"/>
              </a:buClr>
              <a:buSzPts val="1800"/>
              <a:buChar char="•"/>
              <a:defRPr/>
            </a:lvl3pPr>
            <a:lvl4pPr marL="1828800" lvl="3" indent="-342900" algn="l">
              <a:lnSpc>
                <a:spcPct val="150000"/>
              </a:lnSpc>
              <a:spcBef>
                <a:spcPts val="375"/>
              </a:spcBef>
              <a:spcAft>
                <a:spcPts val="0"/>
              </a:spcAft>
              <a:buClr>
                <a:schemeClr val="dk1"/>
              </a:buClr>
              <a:buSzPts val="1800"/>
              <a:buChar char="•"/>
              <a:defRPr/>
            </a:lvl4pPr>
            <a:lvl5pPr marL="2286000" lvl="4" indent="-342900" algn="l">
              <a:lnSpc>
                <a:spcPct val="15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98" name="Google Shape;98;p20"/>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9" name="Google Shape;99;p20"/>
          <p:cNvSpPr txBox="1">
            <a:spLocks noGrp="1"/>
          </p:cNvSpPr>
          <p:nvPr>
            <p:ph type="ftr" idx="11"/>
          </p:nvPr>
        </p:nvSpPr>
        <p:spPr>
          <a:xfrm>
            <a:off x="1472184" y="4759690"/>
            <a:ext cx="173736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0" name="Google Shape;100;p20"/>
          <p:cNvSpPr txBox="1">
            <a:spLocks noGrp="1"/>
          </p:cNvSpPr>
          <p:nvPr>
            <p:ph type="sldNum" idx="12"/>
          </p:nvPr>
        </p:nvSpPr>
        <p:spPr>
          <a:xfrm>
            <a:off x="8183880" y="4752595"/>
            <a:ext cx="320040" cy="288036"/>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
              <a:t>‹#›</a:t>
            </a:fld>
            <a:endParaRPr/>
          </a:p>
        </p:txBody>
      </p:sp>
      <p:cxnSp>
        <p:nvCxnSpPr>
          <p:cNvPr id="101" name="Google Shape;101;p20"/>
          <p:cNvCxnSpPr/>
          <p:nvPr/>
        </p:nvCxnSpPr>
        <p:spPr>
          <a:xfrm>
            <a:off x="1457324" y="4831663"/>
            <a:ext cx="0" cy="129898"/>
          </a:xfrm>
          <a:prstGeom prst="straightConnector1">
            <a:avLst/>
          </a:prstGeom>
          <a:noFill/>
          <a:ln w="9525" cap="flat" cmpd="sng">
            <a:solidFill>
              <a:schemeClr val="accent1"/>
            </a:solidFill>
            <a:prstDash val="solid"/>
            <a:miter lim="800000"/>
            <a:headEnd type="none" w="sm" len="sm"/>
            <a:tailEnd type="none" w="sm" len="sm"/>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2"/>
        <p:cNvGrpSpPr/>
        <p:nvPr/>
      </p:nvGrpSpPr>
      <p:grpSpPr>
        <a:xfrm>
          <a:off x="0" y="0"/>
          <a:ext cx="0" cy="0"/>
          <a:chOff x="0" y="0"/>
          <a:chExt cx="0" cy="0"/>
        </a:xfrm>
      </p:grpSpPr>
      <p:sp>
        <p:nvSpPr>
          <p:cNvPr id="103" name="Google Shape;103;p21"/>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4" name="Google Shape;104;p21"/>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5" name="Google Shape;105;p21"/>
          <p:cNvSpPr txBox="1">
            <a:spLocks noGrp="1"/>
          </p:cNvSpPr>
          <p:nvPr>
            <p:ph type="ftr" idx="11"/>
          </p:nvPr>
        </p:nvSpPr>
        <p:spPr>
          <a:xfrm>
            <a:off x="1472184" y="4759690"/>
            <a:ext cx="173736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6" name="Google Shape;106;p21"/>
          <p:cNvSpPr txBox="1">
            <a:spLocks noGrp="1"/>
          </p:cNvSpPr>
          <p:nvPr>
            <p:ph type="sldNum" idx="12"/>
          </p:nvPr>
        </p:nvSpPr>
        <p:spPr>
          <a:xfrm>
            <a:off x="8183880" y="4752595"/>
            <a:ext cx="320040" cy="288036"/>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
              <a:t>‹#›</a:t>
            </a:fld>
            <a:endParaRPr/>
          </a:p>
        </p:txBody>
      </p:sp>
      <p:cxnSp>
        <p:nvCxnSpPr>
          <p:cNvPr id="107" name="Google Shape;107;p21"/>
          <p:cNvCxnSpPr/>
          <p:nvPr/>
        </p:nvCxnSpPr>
        <p:spPr>
          <a:xfrm>
            <a:off x="1457324" y="4831663"/>
            <a:ext cx="0" cy="129898"/>
          </a:xfrm>
          <a:prstGeom prst="straightConnector1">
            <a:avLst/>
          </a:prstGeom>
          <a:noFill/>
          <a:ln w="9525" cap="flat" cmpd="sng">
            <a:solidFill>
              <a:schemeClr val="accent1"/>
            </a:solidFill>
            <a:prstDash val="solid"/>
            <a:miter lim="800000"/>
            <a:headEnd type="none" w="sm" len="sm"/>
            <a:tailEnd type="none" w="sm" len="sm"/>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8"/>
        <p:cNvGrpSpPr/>
        <p:nvPr/>
      </p:nvGrpSpPr>
      <p:grpSpPr>
        <a:xfrm>
          <a:off x="0" y="0"/>
          <a:ext cx="0" cy="0"/>
          <a:chOff x="0" y="0"/>
          <a:chExt cx="0" cy="0"/>
        </a:xfrm>
      </p:grpSpPr>
      <p:sp>
        <p:nvSpPr>
          <p:cNvPr id="109" name="Google Shape;109;p22"/>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0" name="Google Shape;110;p22"/>
          <p:cNvSpPr txBox="1">
            <a:spLocks noGrp="1"/>
          </p:cNvSpPr>
          <p:nvPr>
            <p:ph type="ftr" idx="11"/>
          </p:nvPr>
        </p:nvSpPr>
        <p:spPr>
          <a:xfrm>
            <a:off x="1472184" y="4759690"/>
            <a:ext cx="173736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1" name="Google Shape;111;p22"/>
          <p:cNvSpPr txBox="1">
            <a:spLocks noGrp="1"/>
          </p:cNvSpPr>
          <p:nvPr>
            <p:ph type="sldNum" idx="12"/>
          </p:nvPr>
        </p:nvSpPr>
        <p:spPr>
          <a:xfrm>
            <a:off x="8183880" y="4752595"/>
            <a:ext cx="320040" cy="288036"/>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
              <a:t>‹#›</a:t>
            </a:fld>
            <a:endParaRPr/>
          </a:p>
        </p:txBody>
      </p:sp>
      <p:cxnSp>
        <p:nvCxnSpPr>
          <p:cNvPr id="112" name="Google Shape;112;p22"/>
          <p:cNvCxnSpPr/>
          <p:nvPr/>
        </p:nvCxnSpPr>
        <p:spPr>
          <a:xfrm>
            <a:off x="1457324" y="4831663"/>
            <a:ext cx="0" cy="129898"/>
          </a:xfrm>
          <a:prstGeom prst="straightConnector1">
            <a:avLst/>
          </a:prstGeom>
          <a:noFill/>
          <a:ln w="9525" cap="flat" cmpd="sng">
            <a:solidFill>
              <a:schemeClr val="accent1"/>
            </a:solidFill>
            <a:prstDash val="solid"/>
            <a:miter lim="800000"/>
            <a:headEnd type="none" w="sm" len="sm"/>
            <a:tailEnd type="none" w="sm" len="sm"/>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629841" y="342900"/>
            <a:ext cx="2949178" cy="120015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2400"/>
              <a:buFont typeface="Arial"/>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5" name="Google Shape;115;p23"/>
          <p:cNvSpPr txBox="1">
            <a:spLocks noGrp="1"/>
          </p:cNvSpPr>
          <p:nvPr>
            <p:ph type="body" idx="1"/>
          </p:nvPr>
        </p:nvSpPr>
        <p:spPr>
          <a:xfrm>
            <a:off x="3887391" y="740570"/>
            <a:ext cx="4629150" cy="3655219"/>
          </a:xfrm>
          <a:prstGeom prst="rect">
            <a:avLst/>
          </a:prstGeom>
          <a:noFill/>
          <a:ln>
            <a:noFill/>
          </a:ln>
        </p:spPr>
        <p:txBody>
          <a:bodyPr spcFirstLastPara="1" wrap="square" lIns="91425" tIns="45700" rIns="91425" bIns="45700" anchor="t" anchorCtr="0">
            <a:normAutofit/>
          </a:bodyPr>
          <a:lstStyle>
            <a:lvl1pPr marL="457200" lvl="0" indent="-381000" algn="l">
              <a:lnSpc>
                <a:spcPct val="150000"/>
              </a:lnSpc>
              <a:spcBef>
                <a:spcPts val="750"/>
              </a:spcBef>
              <a:spcAft>
                <a:spcPts val="0"/>
              </a:spcAft>
              <a:buClr>
                <a:schemeClr val="dk1"/>
              </a:buClr>
              <a:buSzPts val="2400"/>
              <a:buChar char="•"/>
              <a:defRPr sz="2400"/>
            </a:lvl1pPr>
            <a:lvl2pPr marL="914400" lvl="1" indent="-361950" algn="l">
              <a:lnSpc>
                <a:spcPct val="150000"/>
              </a:lnSpc>
              <a:spcBef>
                <a:spcPts val="375"/>
              </a:spcBef>
              <a:spcAft>
                <a:spcPts val="0"/>
              </a:spcAft>
              <a:buClr>
                <a:schemeClr val="dk1"/>
              </a:buClr>
              <a:buSzPts val="2100"/>
              <a:buChar char="•"/>
              <a:defRPr sz="2100"/>
            </a:lvl2pPr>
            <a:lvl3pPr marL="1371600" lvl="2" indent="-342900" algn="l">
              <a:lnSpc>
                <a:spcPct val="150000"/>
              </a:lnSpc>
              <a:spcBef>
                <a:spcPts val="375"/>
              </a:spcBef>
              <a:spcAft>
                <a:spcPts val="0"/>
              </a:spcAft>
              <a:buClr>
                <a:schemeClr val="dk1"/>
              </a:buClr>
              <a:buSzPts val="1800"/>
              <a:buChar char="•"/>
              <a:defRPr sz="1800"/>
            </a:lvl3pPr>
            <a:lvl4pPr marL="1828800" lvl="3" indent="-323850" algn="l">
              <a:lnSpc>
                <a:spcPct val="150000"/>
              </a:lnSpc>
              <a:spcBef>
                <a:spcPts val="375"/>
              </a:spcBef>
              <a:spcAft>
                <a:spcPts val="0"/>
              </a:spcAft>
              <a:buClr>
                <a:schemeClr val="dk1"/>
              </a:buClr>
              <a:buSzPts val="1500"/>
              <a:buChar char="•"/>
              <a:defRPr sz="1500"/>
            </a:lvl4pPr>
            <a:lvl5pPr marL="2286000" lvl="4" indent="-323850" algn="l">
              <a:lnSpc>
                <a:spcPct val="150000"/>
              </a:lnSpc>
              <a:spcBef>
                <a:spcPts val="375"/>
              </a:spcBef>
              <a:spcAft>
                <a:spcPts val="0"/>
              </a:spcAft>
              <a:buClr>
                <a:schemeClr val="dk1"/>
              </a:buClr>
              <a:buSzPts val="1500"/>
              <a:buChar char="•"/>
              <a:defRPr sz="1500"/>
            </a:lvl5pPr>
            <a:lvl6pPr marL="2743200" lvl="5" indent="-323850" algn="l">
              <a:lnSpc>
                <a:spcPct val="90000"/>
              </a:lnSpc>
              <a:spcBef>
                <a:spcPts val="375"/>
              </a:spcBef>
              <a:spcAft>
                <a:spcPts val="0"/>
              </a:spcAft>
              <a:buClr>
                <a:schemeClr val="dk1"/>
              </a:buClr>
              <a:buSzPts val="1500"/>
              <a:buChar char="•"/>
              <a:defRPr sz="1500"/>
            </a:lvl6pPr>
            <a:lvl7pPr marL="3200400" lvl="6" indent="-323850" algn="l">
              <a:lnSpc>
                <a:spcPct val="90000"/>
              </a:lnSpc>
              <a:spcBef>
                <a:spcPts val="375"/>
              </a:spcBef>
              <a:spcAft>
                <a:spcPts val="0"/>
              </a:spcAft>
              <a:buClr>
                <a:schemeClr val="dk1"/>
              </a:buClr>
              <a:buSzPts val="1500"/>
              <a:buChar char="•"/>
              <a:defRPr sz="1500"/>
            </a:lvl7pPr>
            <a:lvl8pPr marL="3657600" lvl="7" indent="-323850" algn="l">
              <a:lnSpc>
                <a:spcPct val="90000"/>
              </a:lnSpc>
              <a:spcBef>
                <a:spcPts val="375"/>
              </a:spcBef>
              <a:spcAft>
                <a:spcPts val="0"/>
              </a:spcAft>
              <a:buClr>
                <a:schemeClr val="dk1"/>
              </a:buClr>
              <a:buSzPts val="1500"/>
              <a:buChar char="•"/>
              <a:defRPr sz="1500"/>
            </a:lvl8pPr>
            <a:lvl9pPr marL="4114800" lvl="8" indent="-323850" algn="l">
              <a:lnSpc>
                <a:spcPct val="90000"/>
              </a:lnSpc>
              <a:spcBef>
                <a:spcPts val="375"/>
              </a:spcBef>
              <a:spcAft>
                <a:spcPts val="0"/>
              </a:spcAft>
              <a:buClr>
                <a:schemeClr val="dk1"/>
              </a:buClr>
              <a:buSzPts val="1500"/>
              <a:buChar char="•"/>
              <a:defRPr sz="1500"/>
            </a:lvl9pPr>
          </a:lstStyle>
          <a:p>
            <a:endParaRPr/>
          </a:p>
        </p:txBody>
      </p:sp>
      <p:sp>
        <p:nvSpPr>
          <p:cNvPr id="116" name="Google Shape;116;p23"/>
          <p:cNvSpPr txBox="1">
            <a:spLocks noGrp="1"/>
          </p:cNvSpPr>
          <p:nvPr>
            <p:ph type="body" idx="2"/>
          </p:nvPr>
        </p:nvSpPr>
        <p:spPr>
          <a:xfrm>
            <a:off x="629841" y="1543050"/>
            <a:ext cx="2949178" cy="2858691"/>
          </a:xfrm>
          <a:prstGeom prst="rect">
            <a:avLst/>
          </a:prstGeom>
          <a:noFill/>
          <a:ln>
            <a:noFill/>
          </a:ln>
        </p:spPr>
        <p:txBody>
          <a:bodyPr spcFirstLastPara="1" wrap="square" lIns="91425" tIns="45700" rIns="91425" bIns="45700" anchor="t" anchorCtr="0">
            <a:normAutofit/>
          </a:bodyPr>
          <a:lstStyle>
            <a:lvl1pPr marL="457200" lvl="0" indent="-228600" algn="l">
              <a:lnSpc>
                <a:spcPct val="150000"/>
              </a:lnSpc>
              <a:spcBef>
                <a:spcPts val="750"/>
              </a:spcBef>
              <a:spcAft>
                <a:spcPts val="0"/>
              </a:spcAft>
              <a:buClr>
                <a:schemeClr val="dk1"/>
              </a:buClr>
              <a:buSzPts val="1200"/>
              <a:buNone/>
              <a:defRPr sz="1200"/>
            </a:lvl1pPr>
            <a:lvl2pPr marL="914400" lvl="1" indent="-228600" algn="l">
              <a:lnSpc>
                <a:spcPct val="150000"/>
              </a:lnSpc>
              <a:spcBef>
                <a:spcPts val="375"/>
              </a:spcBef>
              <a:spcAft>
                <a:spcPts val="0"/>
              </a:spcAft>
              <a:buClr>
                <a:schemeClr val="dk1"/>
              </a:buClr>
              <a:buSzPts val="1050"/>
              <a:buNone/>
              <a:defRPr sz="1050"/>
            </a:lvl2pPr>
            <a:lvl3pPr marL="1371600" lvl="2" indent="-228600" algn="l">
              <a:lnSpc>
                <a:spcPct val="150000"/>
              </a:lnSpc>
              <a:spcBef>
                <a:spcPts val="375"/>
              </a:spcBef>
              <a:spcAft>
                <a:spcPts val="0"/>
              </a:spcAft>
              <a:buClr>
                <a:schemeClr val="dk1"/>
              </a:buClr>
              <a:buSzPts val="900"/>
              <a:buNone/>
              <a:defRPr sz="900"/>
            </a:lvl3pPr>
            <a:lvl4pPr marL="1828800" lvl="3" indent="-228600" algn="l">
              <a:lnSpc>
                <a:spcPct val="150000"/>
              </a:lnSpc>
              <a:spcBef>
                <a:spcPts val="375"/>
              </a:spcBef>
              <a:spcAft>
                <a:spcPts val="0"/>
              </a:spcAft>
              <a:buClr>
                <a:schemeClr val="dk1"/>
              </a:buClr>
              <a:buSzPts val="750"/>
              <a:buNone/>
              <a:defRPr sz="750"/>
            </a:lvl4pPr>
            <a:lvl5pPr marL="2286000" lvl="4" indent="-228600" algn="l">
              <a:lnSpc>
                <a:spcPct val="150000"/>
              </a:lnSpc>
              <a:spcBef>
                <a:spcPts val="375"/>
              </a:spcBef>
              <a:spcAft>
                <a:spcPts val="0"/>
              </a:spcAft>
              <a:buClr>
                <a:schemeClr val="dk1"/>
              </a:buClr>
              <a:buSzPts val="750"/>
              <a:buNone/>
              <a:defRPr sz="750"/>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endParaRPr/>
          </a:p>
        </p:txBody>
      </p:sp>
      <p:sp>
        <p:nvSpPr>
          <p:cNvPr id="117" name="Google Shape;117;p23"/>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8" name="Google Shape;118;p23"/>
          <p:cNvSpPr txBox="1">
            <a:spLocks noGrp="1"/>
          </p:cNvSpPr>
          <p:nvPr>
            <p:ph type="ftr" idx="11"/>
          </p:nvPr>
        </p:nvSpPr>
        <p:spPr>
          <a:xfrm>
            <a:off x="1472184" y="4759690"/>
            <a:ext cx="173736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9" name="Google Shape;119;p23"/>
          <p:cNvSpPr txBox="1">
            <a:spLocks noGrp="1"/>
          </p:cNvSpPr>
          <p:nvPr>
            <p:ph type="sldNum" idx="12"/>
          </p:nvPr>
        </p:nvSpPr>
        <p:spPr>
          <a:xfrm>
            <a:off x="8183880" y="4752595"/>
            <a:ext cx="320040" cy="288036"/>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
              <a:t>‹#›</a:t>
            </a:fld>
            <a:endParaRPr/>
          </a:p>
        </p:txBody>
      </p:sp>
      <p:cxnSp>
        <p:nvCxnSpPr>
          <p:cNvPr id="120" name="Google Shape;120;p23"/>
          <p:cNvCxnSpPr/>
          <p:nvPr/>
        </p:nvCxnSpPr>
        <p:spPr>
          <a:xfrm>
            <a:off x="1457324" y="4831663"/>
            <a:ext cx="0" cy="129898"/>
          </a:xfrm>
          <a:prstGeom prst="straightConnector1">
            <a:avLst/>
          </a:prstGeom>
          <a:noFill/>
          <a:ln w="9525" cap="flat" cmpd="sng">
            <a:solidFill>
              <a:schemeClr val="accent1"/>
            </a:solidFill>
            <a:prstDash val="solid"/>
            <a:miter lim="800000"/>
            <a:headEnd type="none" w="sm" len="sm"/>
            <a:tailEnd type="none" w="sm" len="sm"/>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21"/>
        <p:cNvGrpSpPr/>
        <p:nvPr/>
      </p:nvGrpSpPr>
      <p:grpSpPr>
        <a:xfrm>
          <a:off x="0" y="0"/>
          <a:ext cx="0" cy="0"/>
          <a:chOff x="0" y="0"/>
          <a:chExt cx="0" cy="0"/>
        </a:xfrm>
      </p:grpSpPr>
      <p:sp>
        <p:nvSpPr>
          <p:cNvPr id="122" name="Google Shape;122;p24"/>
          <p:cNvSpPr txBox="1">
            <a:spLocks noGrp="1"/>
          </p:cNvSpPr>
          <p:nvPr>
            <p:ph type="title"/>
          </p:nvPr>
        </p:nvSpPr>
        <p:spPr>
          <a:xfrm>
            <a:off x="629841" y="342900"/>
            <a:ext cx="2949178" cy="120015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2400"/>
              <a:buFont typeface="Arial"/>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3" name="Google Shape;123;p24"/>
          <p:cNvSpPr>
            <a:spLocks noGrp="1"/>
          </p:cNvSpPr>
          <p:nvPr>
            <p:ph type="pic" idx="2"/>
          </p:nvPr>
        </p:nvSpPr>
        <p:spPr>
          <a:xfrm>
            <a:off x="3887391" y="740570"/>
            <a:ext cx="4629150" cy="3655219"/>
          </a:xfrm>
          <a:prstGeom prst="rect">
            <a:avLst/>
          </a:prstGeom>
          <a:noFill/>
          <a:ln>
            <a:noFill/>
          </a:ln>
        </p:spPr>
      </p:sp>
      <p:sp>
        <p:nvSpPr>
          <p:cNvPr id="124" name="Google Shape;124;p24"/>
          <p:cNvSpPr txBox="1">
            <a:spLocks noGrp="1"/>
          </p:cNvSpPr>
          <p:nvPr>
            <p:ph type="body" idx="1"/>
          </p:nvPr>
        </p:nvSpPr>
        <p:spPr>
          <a:xfrm>
            <a:off x="629841" y="1543050"/>
            <a:ext cx="2949178" cy="2858691"/>
          </a:xfrm>
          <a:prstGeom prst="rect">
            <a:avLst/>
          </a:prstGeom>
          <a:noFill/>
          <a:ln>
            <a:noFill/>
          </a:ln>
        </p:spPr>
        <p:txBody>
          <a:bodyPr spcFirstLastPara="1" wrap="square" lIns="91425" tIns="45700" rIns="91425" bIns="45700" anchor="t" anchorCtr="0">
            <a:normAutofit/>
          </a:bodyPr>
          <a:lstStyle>
            <a:lvl1pPr marL="457200" lvl="0" indent="-228600" algn="l">
              <a:lnSpc>
                <a:spcPct val="150000"/>
              </a:lnSpc>
              <a:spcBef>
                <a:spcPts val="750"/>
              </a:spcBef>
              <a:spcAft>
                <a:spcPts val="0"/>
              </a:spcAft>
              <a:buClr>
                <a:schemeClr val="dk1"/>
              </a:buClr>
              <a:buSzPts val="1200"/>
              <a:buNone/>
              <a:defRPr sz="1200"/>
            </a:lvl1pPr>
            <a:lvl2pPr marL="914400" lvl="1" indent="-228600" algn="l">
              <a:lnSpc>
                <a:spcPct val="150000"/>
              </a:lnSpc>
              <a:spcBef>
                <a:spcPts val="375"/>
              </a:spcBef>
              <a:spcAft>
                <a:spcPts val="0"/>
              </a:spcAft>
              <a:buClr>
                <a:schemeClr val="dk1"/>
              </a:buClr>
              <a:buSzPts val="1050"/>
              <a:buNone/>
              <a:defRPr sz="1050"/>
            </a:lvl2pPr>
            <a:lvl3pPr marL="1371600" lvl="2" indent="-228600" algn="l">
              <a:lnSpc>
                <a:spcPct val="150000"/>
              </a:lnSpc>
              <a:spcBef>
                <a:spcPts val="375"/>
              </a:spcBef>
              <a:spcAft>
                <a:spcPts val="0"/>
              </a:spcAft>
              <a:buClr>
                <a:schemeClr val="dk1"/>
              </a:buClr>
              <a:buSzPts val="900"/>
              <a:buNone/>
              <a:defRPr sz="900"/>
            </a:lvl3pPr>
            <a:lvl4pPr marL="1828800" lvl="3" indent="-228600" algn="l">
              <a:lnSpc>
                <a:spcPct val="150000"/>
              </a:lnSpc>
              <a:spcBef>
                <a:spcPts val="375"/>
              </a:spcBef>
              <a:spcAft>
                <a:spcPts val="0"/>
              </a:spcAft>
              <a:buClr>
                <a:schemeClr val="dk1"/>
              </a:buClr>
              <a:buSzPts val="750"/>
              <a:buNone/>
              <a:defRPr sz="750"/>
            </a:lvl4pPr>
            <a:lvl5pPr marL="2286000" lvl="4" indent="-228600" algn="l">
              <a:lnSpc>
                <a:spcPct val="150000"/>
              </a:lnSpc>
              <a:spcBef>
                <a:spcPts val="375"/>
              </a:spcBef>
              <a:spcAft>
                <a:spcPts val="0"/>
              </a:spcAft>
              <a:buClr>
                <a:schemeClr val="dk1"/>
              </a:buClr>
              <a:buSzPts val="750"/>
              <a:buNone/>
              <a:defRPr sz="750"/>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endParaRPr/>
          </a:p>
        </p:txBody>
      </p:sp>
      <p:sp>
        <p:nvSpPr>
          <p:cNvPr id="125" name="Google Shape;125;p24"/>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6" name="Google Shape;126;p24"/>
          <p:cNvSpPr txBox="1">
            <a:spLocks noGrp="1"/>
          </p:cNvSpPr>
          <p:nvPr>
            <p:ph type="ftr" idx="11"/>
          </p:nvPr>
        </p:nvSpPr>
        <p:spPr>
          <a:xfrm>
            <a:off x="1472184" y="4759690"/>
            <a:ext cx="173736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7" name="Google Shape;127;p24"/>
          <p:cNvSpPr txBox="1">
            <a:spLocks noGrp="1"/>
          </p:cNvSpPr>
          <p:nvPr>
            <p:ph type="sldNum" idx="12"/>
          </p:nvPr>
        </p:nvSpPr>
        <p:spPr>
          <a:xfrm>
            <a:off x="8183880" y="4752595"/>
            <a:ext cx="320040" cy="288036"/>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8"/>
        <p:cNvGrpSpPr/>
        <p:nvPr/>
      </p:nvGrpSpPr>
      <p:grpSpPr>
        <a:xfrm>
          <a:off x="0" y="0"/>
          <a:ext cx="0" cy="0"/>
          <a:chOff x="0" y="0"/>
          <a:chExt cx="0" cy="0"/>
        </a:xfrm>
      </p:grpSpPr>
      <p:sp>
        <p:nvSpPr>
          <p:cNvPr id="129" name="Google Shape;129;p25"/>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0" name="Google Shape;130;p25"/>
          <p:cNvSpPr txBox="1">
            <a:spLocks noGrp="1"/>
          </p:cNvSpPr>
          <p:nvPr>
            <p:ph type="body" idx="1"/>
          </p:nvPr>
        </p:nvSpPr>
        <p:spPr>
          <a:xfrm rot="5400000">
            <a:off x="2940248" y="-942380"/>
            <a:ext cx="3263504" cy="7886700"/>
          </a:xfrm>
          <a:prstGeom prst="rect">
            <a:avLst/>
          </a:prstGeom>
          <a:noFill/>
          <a:ln>
            <a:noFill/>
          </a:ln>
        </p:spPr>
        <p:txBody>
          <a:bodyPr spcFirstLastPara="1" wrap="square" lIns="91425" tIns="45700" rIns="91425" bIns="45700" anchor="t" anchorCtr="0">
            <a:normAutofit/>
          </a:bodyPr>
          <a:lstStyle>
            <a:lvl1pPr marL="457200" lvl="0" indent="-342900" algn="l">
              <a:lnSpc>
                <a:spcPct val="150000"/>
              </a:lnSpc>
              <a:spcBef>
                <a:spcPts val="750"/>
              </a:spcBef>
              <a:spcAft>
                <a:spcPts val="0"/>
              </a:spcAft>
              <a:buClr>
                <a:schemeClr val="dk1"/>
              </a:buClr>
              <a:buSzPts val="1800"/>
              <a:buChar char="•"/>
              <a:defRPr/>
            </a:lvl1pPr>
            <a:lvl2pPr marL="914400" lvl="1" indent="-342900" algn="l">
              <a:lnSpc>
                <a:spcPct val="150000"/>
              </a:lnSpc>
              <a:spcBef>
                <a:spcPts val="375"/>
              </a:spcBef>
              <a:spcAft>
                <a:spcPts val="0"/>
              </a:spcAft>
              <a:buClr>
                <a:schemeClr val="dk1"/>
              </a:buClr>
              <a:buSzPts val="1800"/>
              <a:buChar char="•"/>
              <a:defRPr/>
            </a:lvl2pPr>
            <a:lvl3pPr marL="1371600" lvl="2" indent="-342900" algn="l">
              <a:lnSpc>
                <a:spcPct val="150000"/>
              </a:lnSpc>
              <a:spcBef>
                <a:spcPts val="375"/>
              </a:spcBef>
              <a:spcAft>
                <a:spcPts val="0"/>
              </a:spcAft>
              <a:buClr>
                <a:schemeClr val="dk1"/>
              </a:buClr>
              <a:buSzPts val="1800"/>
              <a:buChar char="•"/>
              <a:defRPr/>
            </a:lvl3pPr>
            <a:lvl4pPr marL="1828800" lvl="3" indent="-342900" algn="l">
              <a:lnSpc>
                <a:spcPct val="150000"/>
              </a:lnSpc>
              <a:spcBef>
                <a:spcPts val="375"/>
              </a:spcBef>
              <a:spcAft>
                <a:spcPts val="0"/>
              </a:spcAft>
              <a:buClr>
                <a:schemeClr val="dk1"/>
              </a:buClr>
              <a:buSzPts val="1800"/>
              <a:buChar char="•"/>
              <a:defRPr/>
            </a:lvl4pPr>
            <a:lvl5pPr marL="2286000" lvl="4" indent="-342900" algn="l">
              <a:lnSpc>
                <a:spcPct val="15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31" name="Google Shape;131;p25"/>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2" name="Google Shape;132;p25"/>
          <p:cNvSpPr txBox="1">
            <a:spLocks noGrp="1"/>
          </p:cNvSpPr>
          <p:nvPr>
            <p:ph type="ftr" idx="11"/>
          </p:nvPr>
        </p:nvSpPr>
        <p:spPr>
          <a:xfrm>
            <a:off x="1472184" y="4759690"/>
            <a:ext cx="173736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3" name="Google Shape;133;p25"/>
          <p:cNvSpPr txBox="1">
            <a:spLocks noGrp="1"/>
          </p:cNvSpPr>
          <p:nvPr>
            <p:ph type="sldNum" idx="12"/>
          </p:nvPr>
        </p:nvSpPr>
        <p:spPr>
          <a:xfrm>
            <a:off x="8183880" y="4752595"/>
            <a:ext cx="320040" cy="288036"/>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34"/>
        <p:cNvGrpSpPr/>
        <p:nvPr/>
      </p:nvGrpSpPr>
      <p:grpSpPr>
        <a:xfrm>
          <a:off x="0" y="0"/>
          <a:ext cx="0" cy="0"/>
          <a:chOff x="0" y="0"/>
          <a:chExt cx="0" cy="0"/>
        </a:xfrm>
      </p:grpSpPr>
      <p:sp>
        <p:nvSpPr>
          <p:cNvPr id="135" name="Google Shape;135;p26"/>
          <p:cNvSpPr txBox="1">
            <a:spLocks noGrp="1"/>
          </p:cNvSpPr>
          <p:nvPr>
            <p:ph type="title"/>
          </p:nvPr>
        </p:nvSpPr>
        <p:spPr>
          <a:xfrm rot="5400000">
            <a:off x="5350073" y="1467446"/>
            <a:ext cx="4358878" cy="1971675"/>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6" name="Google Shape;136;p26"/>
          <p:cNvSpPr txBox="1">
            <a:spLocks noGrp="1"/>
          </p:cNvSpPr>
          <p:nvPr>
            <p:ph type="body" idx="1"/>
          </p:nvPr>
        </p:nvSpPr>
        <p:spPr>
          <a:xfrm rot="5400000">
            <a:off x="1349573" y="-447079"/>
            <a:ext cx="4358878" cy="5800725"/>
          </a:xfrm>
          <a:prstGeom prst="rect">
            <a:avLst/>
          </a:prstGeom>
          <a:noFill/>
          <a:ln>
            <a:noFill/>
          </a:ln>
        </p:spPr>
        <p:txBody>
          <a:bodyPr spcFirstLastPara="1" wrap="square" lIns="91425" tIns="45700" rIns="91425" bIns="45700" anchor="t" anchorCtr="0">
            <a:normAutofit/>
          </a:bodyPr>
          <a:lstStyle>
            <a:lvl1pPr marL="457200" lvl="0" indent="-342900" algn="l">
              <a:lnSpc>
                <a:spcPct val="150000"/>
              </a:lnSpc>
              <a:spcBef>
                <a:spcPts val="750"/>
              </a:spcBef>
              <a:spcAft>
                <a:spcPts val="0"/>
              </a:spcAft>
              <a:buClr>
                <a:schemeClr val="dk1"/>
              </a:buClr>
              <a:buSzPts val="1800"/>
              <a:buChar char="•"/>
              <a:defRPr/>
            </a:lvl1pPr>
            <a:lvl2pPr marL="914400" lvl="1" indent="-342900" algn="l">
              <a:lnSpc>
                <a:spcPct val="150000"/>
              </a:lnSpc>
              <a:spcBef>
                <a:spcPts val="375"/>
              </a:spcBef>
              <a:spcAft>
                <a:spcPts val="0"/>
              </a:spcAft>
              <a:buClr>
                <a:schemeClr val="dk1"/>
              </a:buClr>
              <a:buSzPts val="1800"/>
              <a:buChar char="•"/>
              <a:defRPr/>
            </a:lvl2pPr>
            <a:lvl3pPr marL="1371600" lvl="2" indent="-342900" algn="l">
              <a:lnSpc>
                <a:spcPct val="150000"/>
              </a:lnSpc>
              <a:spcBef>
                <a:spcPts val="375"/>
              </a:spcBef>
              <a:spcAft>
                <a:spcPts val="0"/>
              </a:spcAft>
              <a:buClr>
                <a:schemeClr val="dk1"/>
              </a:buClr>
              <a:buSzPts val="1800"/>
              <a:buChar char="•"/>
              <a:defRPr/>
            </a:lvl3pPr>
            <a:lvl4pPr marL="1828800" lvl="3" indent="-342900" algn="l">
              <a:lnSpc>
                <a:spcPct val="150000"/>
              </a:lnSpc>
              <a:spcBef>
                <a:spcPts val="375"/>
              </a:spcBef>
              <a:spcAft>
                <a:spcPts val="0"/>
              </a:spcAft>
              <a:buClr>
                <a:schemeClr val="dk1"/>
              </a:buClr>
              <a:buSzPts val="1800"/>
              <a:buChar char="•"/>
              <a:defRPr/>
            </a:lvl4pPr>
            <a:lvl5pPr marL="2286000" lvl="4" indent="-342900" algn="l">
              <a:lnSpc>
                <a:spcPct val="15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37" name="Google Shape;137;p26"/>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8" name="Google Shape;138;p26"/>
          <p:cNvSpPr txBox="1">
            <a:spLocks noGrp="1"/>
          </p:cNvSpPr>
          <p:nvPr>
            <p:ph type="ftr" idx="11"/>
          </p:nvPr>
        </p:nvSpPr>
        <p:spPr>
          <a:xfrm>
            <a:off x="1472184" y="4759690"/>
            <a:ext cx="1737360" cy="273844"/>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9" name="Google Shape;139;p26"/>
          <p:cNvSpPr txBox="1">
            <a:spLocks noGrp="1"/>
          </p:cNvSpPr>
          <p:nvPr>
            <p:ph type="sldNum" idx="12"/>
          </p:nvPr>
        </p:nvSpPr>
        <p:spPr>
          <a:xfrm>
            <a:off x="8183880" y="4752595"/>
            <a:ext cx="320040" cy="288036"/>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1.pn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marR="0" lvl="0" algn="ctr" rtl="0">
              <a:lnSpc>
                <a:spcPct val="90000"/>
              </a:lnSpc>
              <a:spcBef>
                <a:spcPts val="0"/>
              </a:spcBef>
              <a:spcAft>
                <a:spcPts val="0"/>
              </a:spcAft>
              <a:buClr>
                <a:schemeClr val="dk1"/>
              </a:buClr>
              <a:buSzPts val="3300"/>
              <a:buFont typeface="Arial"/>
              <a:buNone/>
              <a:defRPr sz="33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2" name="Google Shape;52;p13"/>
          <p:cNvSpPr txBox="1">
            <a:spLocks noGrp="1"/>
          </p:cNvSpPr>
          <p:nvPr>
            <p:ph type="body" idx="1"/>
          </p:nvPr>
        </p:nvSpPr>
        <p:spPr>
          <a:xfrm>
            <a:off x="628650" y="1369219"/>
            <a:ext cx="7886700" cy="3263504"/>
          </a:xfrm>
          <a:prstGeom prst="rect">
            <a:avLst/>
          </a:prstGeom>
          <a:noFill/>
          <a:ln>
            <a:noFill/>
          </a:ln>
        </p:spPr>
        <p:txBody>
          <a:bodyPr spcFirstLastPara="1" wrap="square" lIns="91425" tIns="45700" rIns="91425" bIns="45700" anchor="t" anchorCtr="0">
            <a:normAutofit/>
          </a:bodyPr>
          <a:lstStyle>
            <a:lvl1pPr marL="457200" marR="0" lvl="0" indent="-355600" algn="l" rtl="0">
              <a:lnSpc>
                <a:spcPct val="150000"/>
              </a:lnSpc>
              <a:spcBef>
                <a:spcPts val="75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1pPr>
            <a:lvl2pPr marL="914400" marR="0" lvl="1" indent="-330200" algn="l" rtl="0">
              <a:lnSpc>
                <a:spcPct val="150000"/>
              </a:lnSpc>
              <a:spcBef>
                <a:spcPts val="375"/>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17500" algn="l" rtl="0">
              <a:lnSpc>
                <a:spcPct val="150000"/>
              </a:lnSpc>
              <a:spcBef>
                <a:spcPts val="375"/>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3pPr>
            <a:lvl4pPr marL="1828800" marR="0" lvl="3" indent="-304800" algn="l" rtl="0">
              <a:lnSpc>
                <a:spcPct val="150000"/>
              </a:lnSpc>
              <a:spcBef>
                <a:spcPts val="375"/>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304800" algn="l" rtl="0">
              <a:lnSpc>
                <a:spcPct val="150000"/>
              </a:lnSpc>
              <a:spcBef>
                <a:spcPts val="375"/>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sldNum" idx="12"/>
          </p:nvPr>
        </p:nvSpPr>
        <p:spPr>
          <a:xfrm>
            <a:off x="8183880" y="4752595"/>
            <a:ext cx="320040" cy="288036"/>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900" b="0" i="0" u="none" strike="noStrike" cap="none">
                <a:solidFill>
                  <a:srgbClr val="888888"/>
                </a:solidFill>
                <a:latin typeface="Arial"/>
                <a:ea typeface="Arial"/>
                <a:cs typeface="Arial"/>
                <a:sym typeface="Arial"/>
              </a:defRPr>
            </a:lvl1pPr>
            <a:lvl2pPr marL="0" marR="0" lvl="1" indent="0" algn="ctr" rtl="0">
              <a:spcBef>
                <a:spcPts val="0"/>
              </a:spcBef>
              <a:buNone/>
              <a:defRPr sz="900" b="0" i="0" u="none" strike="noStrike" cap="none">
                <a:solidFill>
                  <a:srgbClr val="888888"/>
                </a:solidFill>
                <a:latin typeface="Arial"/>
                <a:ea typeface="Arial"/>
                <a:cs typeface="Arial"/>
                <a:sym typeface="Arial"/>
              </a:defRPr>
            </a:lvl2pPr>
            <a:lvl3pPr marL="0" marR="0" lvl="2" indent="0" algn="ctr" rtl="0">
              <a:spcBef>
                <a:spcPts val="0"/>
              </a:spcBef>
              <a:buNone/>
              <a:defRPr sz="900" b="0" i="0" u="none" strike="noStrike" cap="none">
                <a:solidFill>
                  <a:srgbClr val="888888"/>
                </a:solidFill>
                <a:latin typeface="Arial"/>
                <a:ea typeface="Arial"/>
                <a:cs typeface="Arial"/>
                <a:sym typeface="Arial"/>
              </a:defRPr>
            </a:lvl3pPr>
            <a:lvl4pPr marL="0" marR="0" lvl="3" indent="0" algn="ctr" rtl="0">
              <a:spcBef>
                <a:spcPts val="0"/>
              </a:spcBef>
              <a:buNone/>
              <a:defRPr sz="900" b="0" i="0" u="none" strike="noStrike" cap="none">
                <a:solidFill>
                  <a:srgbClr val="888888"/>
                </a:solidFill>
                <a:latin typeface="Arial"/>
                <a:ea typeface="Arial"/>
                <a:cs typeface="Arial"/>
                <a:sym typeface="Arial"/>
              </a:defRPr>
            </a:lvl4pPr>
            <a:lvl5pPr marL="0" marR="0" lvl="4" indent="0" algn="ctr" rtl="0">
              <a:spcBef>
                <a:spcPts val="0"/>
              </a:spcBef>
              <a:buNone/>
              <a:defRPr sz="900" b="0" i="0" u="none" strike="noStrike" cap="none">
                <a:solidFill>
                  <a:srgbClr val="888888"/>
                </a:solidFill>
                <a:latin typeface="Arial"/>
                <a:ea typeface="Arial"/>
                <a:cs typeface="Arial"/>
                <a:sym typeface="Arial"/>
              </a:defRPr>
            </a:lvl5pPr>
            <a:lvl6pPr marL="0" marR="0" lvl="5" indent="0" algn="ctr" rtl="0">
              <a:spcBef>
                <a:spcPts val="0"/>
              </a:spcBef>
              <a:buNone/>
              <a:defRPr sz="900" b="0" i="0" u="none" strike="noStrike" cap="none">
                <a:solidFill>
                  <a:srgbClr val="888888"/>
                </a:solidFill>
                <a:latin typeface="Arial"/>
                <a:ea typeface="Arial"/>
                <a:cs typeface="Arial"/>
                <a:sym typeface="Arial"/>
              </a:defRPr>
            </a:lvl6pPr>
            <a:lvl7pPr marL="0" marR="0" lvl="6" indent="0" algn="ctr" rtl="0">
              <a:spcBef>
                <a:spcPts val="0"/>
              </a:spcBef>
              <a:buNone/>
              <a:defRPr sz="900" b="0" i="0" u="none" strike="noStrike" cap="none">
                <a:solidFill>
                  <a:srgbClr val="888888"/>
                </a:solidFill>
                <a:latin typeface="Arial"/>
                <a:ea typeface="Arial"/>
                <a:cs typeface="Arial"/>
                <a:sym typeface="Arial"/>
              </a:defRPr>
            </a:lvl7pPr>
            <a:lvl8pPr marL="0" marR="0" lvl="7" indent="0" algn="ctr" rtl="0">
              <a:spcBef>
                <a:spcPts val="0"/>
              </a:spcBef>
              <a:buNone/>
              <a:defRPr sz="900" b="0" i="0" u="none" strike="noStrike" cap="none">
                <a:solidFill>
                  <a:srgbClr val="888888"/>
                </a:solidFill>
                <a:latin typeface="Arial"/>
                <a:ea typeface="Arial"/>
                <a:cs typeface="Arial"/>
                <a:sym typeface="Arial"/>
              </a:defRPr>
            </a:lvl8pPr>
            <a:lvl9pPr marL="0" marR="0" lvl="8" indent="0" algn="ctr" rtl="0">
              <a:spcBef>
                <a:spcPts val="0"/>
              </a:spcBef>
              <a:buNone/>
              <a:defRPr sz="900" b="0" i="0" u="none" strike="noStrike" cap="none">
                <a:solidFill>
                  <a:srgbClr val="888888"/>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cxnSp>
        <p:nvCxnSpPr>
          <p:cNvPr id="54" name="Google Shape;54;p13"/>
          <p:cNvCxnSpPr>
            <a:endCxn id="55" idx="2"/>
          </p:cNvCxnSpPr>
          <p:nvPr/>
        </p:nvCxnSpPr>
        <p:spPr>
          <a:xfrm>
            <a:off x="2462280" y="4896612"/>
            <a:ext cx="5721600" cy="0"/>
          </a:xfrm>
          <a:prstGeom prst="straightConnector1">
            <a:avLst/>
          </a:prstGeom>
          <a:noFill/>
          <a:ln w="12700" cap="flat" cmpd="sng">
            <a:solidFill>
              <a:srgbClr val="2E75B5"/>
            </a:solidFill>
            <a:prstDash val="solid"/>
            <a:miter lim="800000"/>
            <a:headEnd type="none" w="sm" len="sm"/>
            <a:tailEnd type="none" w="sm" len="sm"/>
          </a:ln>
        </p:spPr>
      </p:cxnSp>
      <p:sp>
        <p:nvSpPr>
          <p:cNvPr id="55" name="Google Shape;55;p13"/>
          <p:cNvSpPr/>
          <p:nvPr/>
        </p:nvSpPr>
        <p:spPr>
          <a:xfrm>
            <a:off x="8183880" y="4752594"/>
            <a:ext cx="320040" cy="288036"/>
          </a:xfrm>
          <a:prstGeom prst="ellipse">
            <a:avLst/>
          </a:prstGeom>
          <a:solidFill>
            <a:srgbClr val="0070C0"/>
          </a:solidFill>
          <a:ln w="12700" cap="flat" cmpd="sng">
            <a:solidFill>
              <a:srgbClr val="2E75B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56" name="Google Shape;56;p13" descr="A black background with blue text&#10;&#10;Description automatically generated"/>
          <p:cNvPicPr preferRelativeResize="0"/>
          <p:nvPr/>
        </p:nvPicPr>
        <p:blipFill rotWithShape="1">
          <a:blip r:embed="rId15">
            <a:alphaModFix/>
          </a:blip>
          <a:srcRect/>
          <a:stretch/>
        </p:blipFill>
        <p:spPr>
          <a:xfrm>
            <a:off x="640080" y="4684680"/>
            <a:ext cx="1527255" cy="423863"/>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13.xml"/><Relationship Id="rId5" Type="http://schemas.openxmlformats.org/officeDocument/2006/relationships/comments" Target="../comments/comment1.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13.xml"/><Relationship Id="rId4" Type="http://schemas.openxmlformats.org/officeDocument/2006/relationships/comments" Target="../comments/commen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F3864"/>
        </a:solidFill>
        <a:effectLst/>
      </p:bgPr>
    </p:bg>
    <p:spTree>
      <p:nvGrpSpPr>
        <p:cNvPr id="1" name="Shape 144"/>
        <p:cNvGrpSpPr/>
        <p:nvPr/>
      </p:nvGrpSpPr>
      <p:grpSpPr>
        <a:xfrm>
          <a:off x="0" y="0"/>
          <a:ext cx="0" cy="0"/>
          <a:chOff x="0" y="0"/>
          <a:chExt cx="0" cy="0"/>
        </a:xfrm>
      </p:grpSpPr>
      <p:sp>
        <p:nvSpPr>
          <p:cNvPr id="145" name="Google Shape;145;p27"/>
          <p:cNvSpPr txBox="1"/>
          <p:nvPr/>
        </p:nvSpPr>
        <p:spPr>
          <a:xfrm>
            <a:off x="0" y="1113382"/>
            <a:ext cx="9144000" cy="568642"/>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chemeClr val="lt1"/>
              </a:buClr>
              <a:buSzPts val="2000"/>
              <a:buFont typeface="Arial"/>
              <a:buNone/>
            </a:pPr>
            <a:r>
              <a:rPr lang="en" sz="2000" b="1" i="0" u="none" strike="noStrike" cap="none">
                <a:solidFill>
                  <a:schemeClr val="lt1"/>
                </a:solidFill>
                <a:latin typeface="Arial"/>
                <a:ea typeface="Arial"/>
                <a:cs typeface="Arial"/>
                <a:sym typeface="Arial"/>
              </a:rPr>
              <a:t>BÁO CÁO CUỐI KỲ</a:t>
            </a:r>
            <a:endParaRPr/>
          </a:p>
        </p:txBody>
      </p:sp>
      <p:sp>
        <p:nvSpPr>
          <p:cNvPr id="146" name="Google Shape;146;p27"/>
          <p:cNvSpPr txBox="1"/>
          <p:nvPr/>
        </p:nvSpPr>
        <p:spPr>
          <a:xfrm>
            <a:off x="0" y="1686858"/>
            <a:ext cx="9144000" cy="1012983"/>
          </a:xfrm>
          <a:prstGeom prst="rect">
            <a:avLst/>
          </a:prstGeom>
          <a:noFill/>
          <a:ln>
            <a:noFill/>
          </a:ln>
        </p:spPr>
        <p:txBody>
          <a:bodyPr spcFirstLastPara="1" wrap="square" lIns="91425" tIns="91425" rIns="91425" bIns="91425" anchor="t" anchorCtr="0">
            <a:noAutofit/>
          </a:bodyPr>
          <a:lstStyle/>
          <a:p>
            <a:pPr marL="101600" marR="0" lvl="0" indent="0" algn="ctr" rtl="0">
              <a:lnSpc>
                <a:spcPct val="100000"/>
              </a:lnSpc>
              <a:spcBef>
                <a:spcPts val="750"/>
              </a:spcBef>
              <a:spcAft>
                <a:spcPts val="0"/>
              </a:spcAft>
              <a:buClr>
                <a:schemeClr val="lt1"/>
              </a:buClr>
              <a:buSzPts val="3200"/>
              <a:buFont typeface="Arial"/>
              <a:buNone/>
            </a:pPr>
            <a:r>
              <a:rPr lang="en" sz="3200" b="1">
                <a:solidFill>
                  <a:schemeClr val="lt1"/>
                </a:solidFill>
              </a:rPr>
              <a:t>MÁY HỌC TRONG BẢO MẬT MẠNG VÀ HỆ THỐNG</a:t>
            </a:r>
            <a:endParaRPr sz="3200" b="1" i="0" u="none" strike="noStrike" cap="none">
              <a:solidFill>
                <a:schemeClr val="lt1"/>
              </a:solidFill>
              <a:latin typeface="Arial"/>
              <a:ea typeface="Arial"/>
              <a:cs typeface="Arial"/>
              <a:sym typeface="Arial"/>
            </a:endParaRPr>
          </a:p>
          <a:p>
            <a:pPr marL="0" marR="0" lvl="0" indent="0" algn="l" rtl="0">
              <a:lnSpc>
                <a:spcPct val="100000"/>
              </a:lnSpc>
              <a:spcBef>
                <a:spcPts val="750"/>
              </a:spcBef>
              <a:spcAft>
                <a:spcPts val="0"/>
              </a:spcAft>
              <a:buClr>
                <a:schemeClr val="lt1"/>
              </a:buClr>
              <a:buSzPts val="3200"/>
              <a:buFont typeface="Arial"/>
              <a:buNone/>
            </a:pPr>
            <a:endParaRPr sz="3200" b="1">
              <a:solidFill>
                <a:schemeClr val="lt1"/>
              </a:solidFill>
            </a:endParaRPr>
          </a:p>
        </p:txBody>
      </p:sp>
      <p:sp>
        <p:nvSpPr>
          <p:cNvPr id="147" name="Google Shape;147;p27"/>
          <p:cNvSpPr txBox="1"/>
          <p:nvPr/>
        </p:nvSpPr>
        <p:spPr>
          <a:xfrm>
            <a:off x="949324" y="2939653"/>
            <a:ext cx="3622675" cy="435768"/>
          </a:xfrm>
          <a:prstGeom prst="rect">
            <a:avLst/>
          </a:prstGeom>
          <a:noFill/>
          <a:ln>
            <a:noFill/>
          </a:ln>
        </p:spPr>
        <p:txBody>
          <a:bodyPr spcFirstLastPara="1" wrap="square" lIns="91425" tIns="91425" rIns="91425" bIns="91425" anchor="t" anchorCtr="0">
            <a:noAutofit/>
          </a:bodyPr>
          <a:lstStyle/>
          <a:p>
            <a:pPr marL="0" marR="0" lvl="0" indent="0" algn="l" rtl="0">
              <a:lnSpc>
                <a:spcPct val="150000"/>
              </a:lnSpc>
              <a:spcBef>
                <a:spcPts val="600"/>
              </a:spcBef>
              <a:spcAft>
                <a:spcPts val="0"/>
              </a:spcAft>
              <a:buClr>
                <a:schemeClr val="lt1"/>
              </a:buClr>
              <a:buSzPts val="1400"/>
              <a:buFont typeface="Arial"/>
              <a:buNone/>
            </a:pPr>
            <a:r>
              <a:rPr lang="en" sz="1400" b="0" i="0" u="none" strike="noStrike" cap="none">
                <a:solidFill>
                  <a:schemeClr val="lt1"/>
                </a:solidFill>
                <a:latin typeface="Arial"/>
                <a:ea typeface="Arial"/>
                <a:cs typeface="Arial"/>
                <a:sym typeface="Arial"/>
              </a:rPr>
              <a:t>Lecturer: </a:t>
            </a:r>
            <a:r>
              <a:rPr lang="en" sz="1400" b="1" i="0" u="none" strike="noStrike" cap="none">
                <a:solidFill>
                  <a:schemeClr val="lt1"/>
                </a:solidFill>
                <a:latin typeface="Arial"/>
                <a:ea typeface="Arial"/>
                <a:cs typeface="Arial"/>
                <a:sym typeface="Arial"/>
              </a:rPr>
              <a:t>Dr.</a:t>
            </a:r>
            <a:r>
              <a:rPr lang="en" b="1">
                <a:solidFill>
                  <a:schemeClr val="lt1"/>
                </a:solidFill>
              </a:rPr>
              <a:t> Lê Kim Hùng</a:t>
            </a:r>
            <a:endParaRPr/>
          </a:p>
        </p:txBody>
      </p:sp>
      <p:sp>
        <p:nvSpPr>
          <p:cNvPr id="148" name="Google Shape;148;p27"/>
          <p:cNvSpPr txBox="1"/>
          <p:nvPr/>
        </p:nvSpPr>
        <p:spPr>
          <a:xfrm>
            <a:off x="949324" y="3379431"/>
            <a:ext cx="7637462" cy="1327309"/>
          </a:xfrm>
          <a:prstGeom prst="rect">
            <a:avLst/>
          </a:prstGeom>
          <a:noFill/>
          <a:ln>
            <a:noFill/>
          </a:ln>
        </p:spPr>
        <p:txBody>
          <a:bodyPr spcFirstLastPara="1" wrap="square" lIns="91425" tIns="91425" rIns="91425" bIns="91425" anchor="t" anchorCtr="0">
            <a:noAutofit/>
          </a:bodyPr>
          <a:lstStyle/>
          <a:p>
            <a:pPr marL="0" marR="0" lvl="0" indent="0" algn="l" rtl="0">
              <a:lnSpc>
                <a:spcPct val="150000"/>
              </a:lnSpc>
              <a:spcBef>
                <a:spcPts val="0"/>
              </a:spcBef>
              <a:spcAft>
                <a:spcPts val="0"/>
              </a:spcAft>
              <a:buClr>
                <a:schemeClr val="lt1"/>
              </a:buClr>
              <a:buSzPts val="1400"/>
              <a:buFont typeface="Arial"/>
              <a:buNone/>
            </a:pPr>
            <a:r>
              <a:rPr lang="en" sz="1400" b="0" i="0" u="none" strike="noStrike" cap="none">
                <a:solidFill>
                  <a:schemeClr val="lt1"/>
                </a:solidFill>
                <a:latin typeface="Arial"/>
                <a:ea typeface="Arial"/>
                <a:cs typeface="Arial"/>
                <a:sym typeface="Arial"/>
              </a:rPr>
              <a:t>Team member:</a:t>
            </a:r>
            <a:endParaRPr/>
          </a:p>
          <a:p>
            <a:pPr marL="742950" marR="0" lvl="1" indent="-285750" algn="l" rtl="0">
              <a:lnSpc>
                <a:spcPct val="150000"/>
              </a:lnSpc>
              <a:spcBef>
                <a:spcPts val="375"/>
              </a:spcBef>
              <a:spcAft>
                <a:spcPts val="0"/>
              </a:spcAft>
              <a:buClr>
                <a:schemeClr val="lt1"/>
              </a:buClr>
              <a:buSzPts val="1400"/>
              <a:buFont typeface="Arial"/>
              <a:buChar char="•"/>
            </a:pPr>
            <a:r>
              <a:rPr lang="en" b="1">
                <a:solidFill>
                  <a:schemeClr val="lt1"/>
                </a:solidFill>
              </a:rPr>
              <a:t>Nguyễn Hồng Sơn         - 220202022</a:t>
            </a:r>
            <a:endParaRPr b="1">
              <a:solidFill>
                <a:schemeClr val="lt1"/>
              </a:solidFill>
            </a:endParaRPr>
          </a:p>
          <a:p>
            <a:pPr marL="742950" marR="0" lvl="1" indent="-285750" algn="l" rtl="0">
              <a:lnSpc>
                <a:spcPct val="150000"/>
              </a:lnSpc>
              <a:spcBef>
                <a:spcPts val="375"/>
              </a:spcBef>
              <a:spcAft>
                <a:spcPts val="0"/>
              </a:spcAft>
              <a:buClr>
                <a:schemeClr val="lt1"/>
              </a:buClr>
              <a:buSzPts val="1400"/>
              <a:buFont typeface="Arial"/>
              <a:buChar char="•"/>
            </a:pPr>
            <a:r>
              <a:rPr lang="en" sz="1400" b="1" i="0" u="none" strike="noStrike" cap="none">
                <a:solidFill>
                  <a:schemeClr val="lt1"/>
                </a:solidFill>
                <a:latin typeface="Arial"/>
                <a:ea typeface="Arial"/>
                <a:cs typeface="Arial"/>
                <a:sym typeface="Arial"/>
              </a:rPr>
              <a:t>Tô Thị Mỹ Âu	- 230202002</a:t>
            </a:r>
            <a:endParaRPr/>
          </a:p>
          <a:p>
            <a:pPr marL="742950" marR="0" lvl="1" indent="-285750" algn="l" rtl="0">
              <a:lnSpc>
                <a:spcPct val="150000"/>
              </a:lnSpc>
              <a:spcBef>
                <a:spcPts val="375"/>
              </a:spcBef>
              <a:spcAft>
                <a:spcPts val="0"/>
              </a:spcAft>
              <a:buClr>
                <a:schemeClr val="lt1"/>
              </a:buClr>
              <a:buSzPts val="1400"/>
              <a:buFont typeface="Arial"/>
              <a:buChar char="•"/>
            </a:pPr>
            <a:r>
              <a:rPr lang="en" sz="1400" b="1" i="0" u="none" strike="noStrike" cap="none">
                <a:solidFill>
                  <a:schemeClr val="lt1"/>
                </a:solidFill>
                <a:latin typeface="Arial"/>
                <a:ea typeface="Arial"/>
                <a:cs typeface="Arial"/>
                <a:sym typeface="Arial"/>
              </a:rPr>
              <a:t>Ngô Thái Hưng	- 230202006</a:t>
            </a:r>
            <a:endParaRPr/>
          </a:p>
        </p:txBody>
      </p:sp>
      <p:pic>
        <p:nvPicPr>
          <p:cNvPr id="149" name="Google Shape;149;p27" descr="A black background with blue text&#10;&#10;Description automatically generated"/>
          <p:cNvPicPr preferRelativeResize="0"/>
          <p:nvPr/>
        </p:nvPicPr>
        <p:blipFill rotWithShape="1">
          <a:blip r:embed="rId3">
            <a:alphaModFix/>
          </a:blip>
          <a:srcRect/>
          <a:stretch/>
        </p:blipFill>
        <p:spPr>
          <a:xfrm>
            <a:off x="2841611" y="37805"/>
            <a:ext cx="3114699" cy="86443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3">
          <a:extLst>
            <a:ext uri="{FF2B5EF4-FFF2-40B4-BE49-F238E27FC236}">
              <a16:creationId xmlns:a16="http://schemas.microsoft.com/office/drawing/2014/main" id="{BC88ECAB-43C7-B57D-2619-A968AC7C2EAA}"/>
            </a:ext>
          </a:extLst>
        </p:cNvPr>
        <p:cNvGrpSpPr/>
        <p:nvPr/>
      </p:nvGrpSpPr>
      <p:grpSpPr>
        <a:xfrm>
          <a:off x="0" y="0"/>
          <a:ext cx="0" cy="0"/>
          <a:chOff x="0" y="0"/>
          <a:chExt cx="0" cy="0"/>
        </a:xfrm>
      </p:grpSpPr>
      <p:sp>
        <p:nvSpPr>
          <p:cNvPr id="174" name="Google Shape;174;p31">
            <a:extLst>
              <a:ext uri="{FF2B5EF4-FFF2-40B4-BE49-F238E27FC236}">
                <a16:creationId xmlns:a16="http://schemas.microsoft.com/office/drawing/2014/main" id="{B3E63780-A10D-B9CF-C368-D12CB489ED66}"/>
              </a:ext>
            </a:extLst>
          </p:cNvPr>
          <p:cNvSpPr txBox="1">
            <a:spLocks noGrp="1"/>
          </p:cNvSpPr>
          <p:nvPr>
            <p:ph type="sldNum" idx="12"/>
          </p:nvPr>
        </p:nvSpPr>
        <p:spPr>
          <a:xfrm>
            <a:off x="8183880" y="4752595"/>
            <a:ext cx="320100" cy="288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
              <a:t>10</a:t>
            </a:fld>
            <a:endParaRPr/>
          </a:p>
        </p:txBody>
      </p:sp>
      <p:sp>
        <p:nvSpPr>
          <p:cNvPr id="175" name="Google Shape;175;p31">
            <a:extLst>
              <a:ext uri="{FF2B5EF4-FFF2-40B4-BE49-F238E27FC236}">
                <a16:creationId xmlns:a16="http://schemas.microsoft.com/office/drawing/2014/main" id="{057F8030-3064-8B12-7183-6FB657324D1A}"/>
              </a:ext>
            </a:extLst>
          </p:cNvPr>
          <p:cNvSpPr txBox="1">
            <a:spLocks noGrp="1"/>
          </p:cNvSpPr>
          <p:nvPr>
            <p:ph type="title"/>
          </p:nvPr>
        </p:nvSpPr>
        <p:spPr>
          <a:xfrm>
            <a:off x="1281888" y="273844"/>
            <a:ext cx="6580224" cy="994200"/>
          </a:xfrm>
          <a:prstGeom prst="rect">
            <a:avLst/>
          </a:prstGeom>
          <a:noFill/>
          <a:ln>
            <a:noFill/>
          </a:ln>
        </p:spPr>
        <p:txBody>
          <a:bodyPr spcFirstLastPara="1" wrap="square" lIns="91425" tIns="45700" rIns="91425" bIns="45700" anchor="ctr" anchorCtr="0">
            <a:normAutofit fontScale="90000"/>
          </a:bodyPr>
          <a:lstStyle/>
          <a:p>
            <a:pPr marL="101600" marR="0" lvl="0" indent="0" algn="ctr" rtl="0">
              <a:lnSpc>
                <a:spcPct val="100000"/>
              </a:lnSpc>
              <a:spcBef>
                <a:spcPts val="750"/>
              </a:spcBef>
              <a:spcAft>
                <a:spcPts val="0"/>
              </a:spcAft>
              <a:buClr>
                <a:schemeClr val="lt1"/>
              </a:buClr>
              <a:buSzPts val="3200"/>
              <a:buFont typeface="Arial"/>
              <a:buNone/>
            </a:pPr>
            <a:r>
              <a:rPr lang="en-US" sz="3600" b="1" dirty="0">
                <a:solidFill>
                  <a:schemeClr val="tx1"/>
                </a:solidFill>
              </a:rPr>
              <a:t>SCENARIOS OF</a:t>
            </a:r>
            <a:br>
              <a:rPr lang="en-US" sz="3600" dirty="0">
                <a:solidFill>
                  <a:schemeClr val="tx1"/>
                </a:solidFill>
              </a:rPr>
            </a:br>
            <a:r>
              <a:rPr lang="en-US" sz="3600" b="1" dirty="0">
                <a:solidFill>
                  <a:schemeClr val="tx1"/>
                </a:solidFill>
              </a:rPr>
              <a:t>TRANSFER LEARNING ATTACK</a:t>
            </a:r>
            <a:endParaRPr lang="en-US" dirty="0">
              <a:solidFill>
                <a:schemeClr val="tx1"/>
              </a:solidFill>
            </a:endParaRPr>
          </a:p>
        </p:txBody>
      </p:sp>
      <p:sp>
        <p:nvSpPr>
          <p:cNvPr id="2" name="AutoShape 2" descr="Transfer learning attack setup. The attacker trains and uploads a U.S.... |  Download Scientific Diagram">
            <a:extLst>
              <a:ext uri="{FF2B5EF4-FFF2-40B4-BE49-F238E27FC236}">
                <a16:creationId xmlns:a16="http://schemas.microsoft.com/office/drawing/2014/main" id="{3D04B4B6-2C46-AA8E-ACF5-C6CE5133DF22}"/>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descr="A diagram of a training system&#10;&#10;Description automatically generated">
            <a:extLst>
              <a:ext uri="{FF2B5EF4-FFF2-40B4-BE49-F238E27FC236}">
                <a16:creationId xmlns:a16="http://schemas.microsoft.com/office/drawing/2014/main" id="{B57F1B5D-780F-40B0-A4DC-3E281FF3BDA6}"/>
              </a:ext>
            </a:extLst>
          </p:cNvPr>
          <p:cNvPicPr>
            <a:picLocks noChangeAspect="1"/>
          </p:cNvPicPr>
          <p:nvPr/>
        </p:nvPicPr>
        <p:blipFill>
          <a:blip r:embed="rId3"/>
          <a:stretch>
            <a:fillRect/>
          </a:stretch>
        </p:blipFill>
        <p:spPr>
          <a:xfrm>
            <a:off x="1945702" y="1508854"/>
            <a:ext cx="5557395" cy="3128491"/>
          </a:xfrm>
          <a:prstGeom prst="rect">
            <a:avLst/>
          </a:prstGeom>
        </p:spPr>
      </p:pic>
    </p:spTree>
    <p:extLst>
      <p:ext uri="{BB962C8B-B14F-4D97-AF65-F5344CB8AC3E}">
        <p14:creationId xmlns:p14="http://schemas.microsoft.com/office/powerpoint/2010/main" val="15537006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0">
          <a:extLst>
            <a:ext uri="{FF2B5EF4-FFF2-40B4-BE49-F238E27FC236}">
              <a16:creationId xmlns:a16="http://schemas.microsoft.com/office/drawing/2014/main" id="{42A059C4-0BB8-79A2-83FB-5ED3076971DD}"/>
            </a:ext>
          </a:extLst>
        </p:cNvPr>
        <p:cNvGrpSpPr/>
        <p:nvPr/>
      </p:nvGrpSpPr>
      <p:grpSpPr>
        <a:xfrm>
          <a:off x="0" y="0"/>
          <a:ext cx="0" cy="0"/>
          <a:chOff x="0" y="0"/>
          <a:chExt cx="0" cy="0"/>
        </a:xfrm>
      </p:grpSpPr>
      <p:sp>
        <p:nvSpPr>
          <p:cNvPr id="211" name="Google Shape;211;p36">
            <a:extLst>
              <a:ext uri="{FF2B5EF4-FFF2-40B4-BE49-F238E27FC236}">
                <a16:creationId xmlns:a16="http://schemas.microsoft.com/office/drawing/2014/main" id="{1B5EB88F-7BDE-A894-970E-3D4F92BE40E1}"/>
              </a:ext>
            </a:extLst>
          </p:cNvPr>
          <p:cNvSpPr txBox="1"/>
          <p:nvPr/>
        </p:nvSpPr>
        <p:spPr>
          <a:xfrm>
            <a:off x="8183880" y="4752595"/>
            <a:ext cx="320100" cy="288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 sz="1800" b="0" i="0" u="none" strike="noStrike" cap="none">
                <a:solidFill>
                  <a:schemeClr val="lt1"/>
                </a:solidFill>
                <a:latin typeface="Calibri"/>
                <a:ea typeface="Calibri"/>
                <a:cs typeface="Calibri"/>
                <a:sym typeface="Calibri"/>
              </a:rPr>
              <a:t>11</a:t>
            </a:fld>
            <a:endParaRPr sz="1800" b="0" i="0" u="none" strike="noStrike" cap="none">
              <a:solidFill>
                <a:schemeClr val="lt1"/>
              </a:solidFill>
              <a:latin typeface="Calibri"/>
              <a:ea typeface="Calibri"/>
              <a:cs typeface="Calibri"/>
              <a:sym typeface="Calibri"/>
            </a:endParaRPr>
          </a:p>
        </p:txBody>
      </p:sp>
      <p:sp>
        <p:nvSpPr>
          <p:cNvPr id="212" name="Google Shape;212;p36">
            <a:extLst>
              <a:ext uri="{FF2B5EF4-FFF2-40B4-BE49-F238E27FC236}">
                <a16:creationId xmlns:a16="http://schemas.microsoft.com/office/drawing/2014/main" id="{B86B3C02-0F75-349D-0A25-E2F869DF35F4}"/>
              </a:ext>
            </a:extLst>
          </p:cNvPr>
          <p:cNvSpPr txBox="1"/>
          <p:nvPr/>
        </p:nvSpPr>
        <p:spPr>
          <a:xfrm>
            <a:off x="628650" y="2013544"/>
            <a:ext cx="7886700" cy="994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300"/>
              <a:buFont typeface="Arial"/>
              <a:buNone/>
            </a:pPr>
            <a:r>
              <a:rPr lang="en-US" sz="3200" b="1" dirty="0">
                <a:solidFill>
                  <a:schemeClr val="bg1"/>
                </a:solidFill>
              </a:rPr>
              <a:t>WHERE DID TRANSFER LEARNING ATTACK OCCUR?</a:t>
            </a:r>
            <a:endParaRPr sz="3200" b="1" dirty="0">
              <a:solidFill>
                <a:schemeClr val="bg1"/>
              </a:solidFill>
            </a:endParaRPr>
          </a:p>
        </p:txBody>
      </p:sp>
    </p:spTree>
    <p:extLst>
      <p:ext uri="{BB962C8B-B14F-4D97-AF65-F5344CB8AC3E}">
        <p14:creationId xmlns:p14="http://schemas.microsoft.com/office/powerpoint/2010/main" val="40624819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3">
          <a:extLst>
            <a:ext uri="{FF2B5EF4-FFF2-40B4-BE49-F238E27FC236}">
              <a16:creationId xmlns:a16="http://schemas.microsoft.com/office/drawing/2014/main" id="{D36DE3A9-AFB1-9D4B-FC51-5648DD50B687}"/>
            </a:ext>
          </a:extLst>
        </p:cNvPr>
        <p:cNvGrpSpPr/>
        <p:nvPr/>
      </p:nvGrpSpPr>
      <p:grpSpPr>
        <a:xfrm>
          <a:off x="0" y="0"/>
          <a:ext cx="0" cy="0"/>
          <a:chOff x="0" y="0"/>
          <a:chExt cx="0" cy="0"/>
        </a:xfrm>
      </p:grpSpPr>
      <p:sp>
        <p:nvSpPr>
          <p:cNvPr id="174" name="Google Shape;174;p31">
            <a:extLst>
              <a:ext uri="{FF2B5EF4-FFF2-40B4-BE49-F238E27FC236}">
                <a16:creationId xmlns:a16="http://schemas.microsoft.com/office/drawing/2014/main" id="{6AD025EF-6FA2-83F7-64C1-869B38653E4F}"/>
              </a:ext>
            </a:extLst>
          </p:cNvPr>
          <p:cNvSpPr txBox="1">
            <a:spLocks noGrp="1"/>
          </p:cNvSpPr>
          <p:nvPr>
            <p:ph type="sldNum" idx="12"/>
          </p:nvPr>
        </p:nvSpPr>
        <p:spPr>
          <a:xfrm>
            <a:off x="8183880" y="4752595"/>
            <a:ext cx="320100" cy="288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
              <a:t>12</a:t>
            </a:fld>
            <a:endParaRPr/>
          </a:p>
        </p:txBody>
      </p:sp>
      <p:sp>
        <p:nvSpPr>
          <p:cNvPr id="175" name="Google Shape;175;p31">
            <a:extLst>
              <a:ext uri="{FF2B5EF4-FFF2-40B4-BE49-F238E27FC236}">
                <a16:creationId xmlns:a16="http://schemas.microsoft.com/office/drawing/2014/main" id="{D3FCDE3A-A863-08B5-9A6D-50474DFF183A}"/>
              </a:ext>
            </a:extLst>
          </p:cNvPr>
          <p:cNvSpPr txBox="1">
            <a:spLocks noGrp="1"/>
          </p:cNvSpPr>
          <p:nvPr>
            <p:ph type="title"/>
          </p:nvPr>
        </p:nvSpPr>
        <p:spPr>
          <a:xfrm>
            <a:off x="1281888" y="273844"/>
            <a:ext cx="6580224" cy="994200"/>
          </a:xfrm>
          <a:prstGeom prst="rect">
            <a:avLst/>
          </a:prstGeom>
          <a:noFill/>
          <a:ln>
            <a:noFill/>
          </a:ln>
        </p:spPr>
        <p:txBody>
          <a:bodyPr spcFirstLastPara="1" wrap="square" lIns="91425" tIns="45700" rIns="91425" bIns="45700" anchor="ctr" anchorCtr="0">
            <a:normAutofit fontScale="90000"/>
          </a:bodyPr>
          <a:lstStyle/>
          <a:p>
            <a:pPr marL="0" marR="0" lvl="0" indent="0" algn="ctr" rtl="0">
              <a:lnSpc>
                <a:spcPct val="90000"/>
              </a:lnSpc>
              <a:spcBef>
                <a:spcPts val="0"/>
              </a:spcBef>
              <a:spcAft>
                <a:spcPts val="0"/>
              </a:spcAft>
              <a:buClr>
                <a:schemeClr val="lt1"/>
              </a:buClr>
              <a:buSzPts val="3300"/>
              <a:buFont typeface="Arial"/>
              <a:buNone/>
            </a:pPr>
            <a:r>
              <a:rPr lang="en-US" sz="3600" b="1" dirty="0">
                <a:solidFill>
                  <a:schemeClr val="tx1"/>
                </a:solidFill>
              </a:rPr>
              <a:t>WHERE DID TRANSFER LEARNING ATTACK OCCUR?</a:t>
            </a:r>
          </a:p>
        </p:txBody>
      </p:sp>
      <p:sp>
        <p:nvSpPr>
          <p:cNvPr id="2" name="AutoShape 2" descr="Transfer learning attack setup. The attacker trains and uploads a U.S.... |  Download Scientific Diagram">
            <a:extLst>
              <a:ext uri="{FF2B5EF4-FFF2-40B4-BE49-F238E27FC236}">
                <a16:creationId xmlns:a16="http://schemas.microsoft.com/office/drawing/2014/main" id="{AC852A2D-EEF6-7203-7DD1-A777F85C5A51}"/>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6" name="Picture 2">
            <a:extLst>
              <a:ext uri="{FF2B5EF4-FFF2-40B4-BE49-F238E27FC236}">
                <a16:creationId xmlns:a16="http://schemas.microsoft.com/office/drawing/2014/main" id="{904670C4-437B-9854-41BD-69264FB9EB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1691" y="1268044"/>
            <a:ext cx="5780617" cy="33032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54061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0">
          <a:extLst>
            <a:ext uri="{FF2B5EF4-FFF2-40B4-BE49-F238E27FC236}">
              <a16:creationId xmlns:a16="http://schemas.microsoft.com/office/drawing/2014/main" id="{0E6E3B11-2827-2EA5-1AED-FA69B8047093}"/>
            </a:ext>
          </a:extLst>
        </p:cNvPr>
        <p:cNvGrpSpPr/>
        <p:nvPr/>
      </p:nvGrpSpPr>
      <p:grpSpPr>
        <a:xfrm>
          <a:off x="0" y="0"/>
          <a:ext cx="0" cy="0"/>
          <a:chOff x="0" y="0"/>
          <a:chExt cx="0" cy="0"/>
        </a:xfrm>
      </p:grpSpPr>
      <p:sp>
        <p:nvSpPr>
          <p:cNvPr id="211" name="Google Shape;211;p36">
            <a:extLst>
              <a:ext uri="{FF2B5EF4-FFF2-40B4-BE49-F238E27FC236}">
                <a16:creationId xmlns:a16="http://schemas.microsoft.com/office/drawing/2014/main" id="{67D5A71B-845B-012B-6F5F-64A6671B9DDE}"/>
              </a:ext>
            </a:extLst>
          </p:cNvPr>
          <p:cNvSpPr txBox="1"/>
          <p:nvPr/>
        </p:nvSpPr>
        <p:spPr>
          <a:xfrm>
            <a:off x="8183880" y="4752595"/>
            <a:ext cx="320100" cy="288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 sz="1800" b="0" i="0" u="none" strike="noStrike" cap="none">
                <a:solidFill>
                  <a:schemeClr val="lt1"/>
                </a:solidFill>
                <a:latin typeface="Calibri"/>
                <a:ea typeface="Calibri"/>
                <a:cs typeface="Calibri"/>
                <a:sym typeface="Calibri"/>
              </a:rPr>
              <a:t>13</a:t>
            </a:fld>
            <a:endParaRPr sz="1800" b="0" i="0" u="none" strike="noStrike" cap="none">
              <a:solidFill>
                <a:schemeClr val="lt1"/>
              </a:solidFill>
              <a:latin typeface="Calibri"/>
              <a:ea typeface="Calibri"/>
              <a:cs typeface="Calibri"/>
              <a:sym typeface="Calibri"/>
            </a:endParaRPr>
          </a:p>
        </p:txBody>
      </p:sp>
      <p:sp>
        <p:nvSpPr>
          <p:cNvPr id="212" name="Google Shape;212;p36">
            <a:extLst>
              <a:ext uri="{FF2B5EF4-FFF2-40B4-BE49-F238E27FC236}">
                <a16:creationId xmlns:a16="http://schemas.microsoft.com/office/drawing/2014/main" id="{84DFE3E1-A940-3707-0BA9-F8AA1E692196}"/>
              </a:ext>
            </a:extLst>
          </p:cNvPr>
          <p:cNvSpPr txBox="1"/>
          <p:nvPr/>
        </p:nvSpPr>
        <p:spPr>
          <a:xfrm>
            <a:off x="628650" y="2013544"/>
            <a:ext cx="7886700" cy="994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300"/>
              <a:buFont typeface="Arial"/>
              <a:buNone/>
            </a:pPr>
            <a:r>
              <a:rPr lang="en-US" sz="3200" b="1" dirty="0">
                <a:solidFill>
                  <a:schemeClr val="bg1"/>
                </a:solidFill>
              </a:rPr>
              <a:t>WHO DOES IT</a:t>
            </a:r>
          </a:p>
          <a:p>
            <a:pPr marL="0" marR="0" lvl="0" indent="0" algn="ctr" rtl="0">
              <a:lnSpc>
                <a:spcPct val="90000"/>
              </a:lnSpc>
              <a:spcBef>
                <a:spcPts val="0"/>
              </a:spcBef>
              <a:spcAft>
                <a:spcPts val="0"/>
              </a:spcAft>
              <a:buClr>
                <a:schemeClr val="lt1"/>
              </a:buClr>
              <a:buSzPts val="3300"/>
              <a:buFont typeface="Arial"/>
              <a:buNone/>
            </a:pPr>
            <a:r>
              <a:rPr lang="en-US" sz="3200" b="1" dirty="0">
                <a:solidFill>
                  <a:schemeClr val="bg1"/>
                </a:solidFill>
              </a:rPr>
              <a:t>AND IS AFFECTED?</a:t>
            </a:r>
            <a:endParaRPr sz="3200" b="1" dirty="0">
              <a:solidFill>
                <a:schemeClr val="bg1"/>
              </a:solidFill>
            </a:endParaRPr>
          </a:p>
        </p:txBody>
      </p:sp>
    </p:spTree>
    <p:extLst>
      <p:ext uri="{BB962C8B-B14F-4D97-AF65-F5344CB8AC3E}">
        <p14:creationId xmlns:p14="http://schemas.microsoft.com/office/powerpoint/2010/main" val="8661315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3">
          <a:extLst>
            <a:ext uri="{FF2B5EF4-FFF2-40B4-BE49-F238E27FC236}">
              <a16:creationId xmlns:a16="http://schemas.microsoft.com/office/drawing/2014/main" id="{BBDA717A-1AA0-18B9-5B22-FC4CC6D8D0B3}"/>
            </a:ext>
          </a:extLst>
        </p:cNvPr>
        <p:cNvGrpSpPr/>
        <p:nvPr/>
      </p:nvGrpSpPr>
      <p:grpSpPr>
        <a:xfrm>
          <a:off x="0" y="0"/>
          <a:ext cx="0" cy="0"/>
          <a:chOff x="0" y="0"/>
          <a:chExt cx="0" cy="0"/>
        </a:xfrm>
      </p:grpSpPr>
      <p:sp>
        <p:nvSpPr>
          <p:cNvPr id="174" name="Google Shape;174;p31">
            <a:extLst>
              <a:ext uri="{FF2B5EF4-FFF2-40B4-BE49-F238E27FC236}">
                <a16:creationId xmlns:a16="http://schemas.microsoft.com/office/drawing/2014/main" id="{20F4BCCB-3D39-48B9-F5C6-93466543DE4D}"/>
              </a:ext>
            </a:extLst>
          </p:cNvPr>
          <p:cNvSpPr txBox="1">
            <a:spLocks noGrp="1"/>
          </p:cNvSpPr>
          <p:nvPr>
            <p:ph type="sldNum" idx="12"/>
          </p:nvPr>
        </p:nvSpPr>
        <p:spPr>
          <a:xfrm>
            <a:off x="8183880" y="4752595"/>
            <a:ext cx="320100" cy="288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
              <a:t>14</a:t>
            </a:fld>
            <a:endParaRPr/>
          </a:p>
        </p:txBody>
      </p:sp>
      <p:sp>
        <p:nvSpPr>
          <p:cNvPr id="175" name="Google Shape;175;p31">
            <a:extLst>
              <a:ext uri="{FF2B5EF4-FFF2-40B4-BE49-F238E27FC236}">
                <a16:creationId xmlns:a16="http://schemas.microsoft.com/office/drawing/2014/main" id="{FB0616B8-5627-7CCD-2A16-D67C7EA0EEBA}"/>
              </a:ext>
            </a:extLst>
          </p:cNvPr>
          <p:cNvSpPr txBox="1">
            <a:spLocks noGrp="1"/>
          </p:cNvSpPr>
          <p:nvPr>
            <p:ph type="title"/>
          </p:nvPr>
        </p:nvSpPr>
        <p:spPr>
          <a:xfrm>
            <a:off x="1281888" y="273844"/>
            <a:ext cx="6580224" cy="994200"/>
          </a:xfrm>
          <a:prstGeom prst="rect">
            <a:avLst/>
          </a:prstGeom>
          <a:noFill/>
          <a:ln>
            <a:noFill/>
          </a:ln>
        </p:spPr>
        <p:txBody>
          <a:bodyPr spcFirstLastPara="1" wrap="square" lIns="91425" tIns="45700" rIns="91425" bIns="45700" anchor="ctr" anchorCtr="0">
            <a:normAutofit fontScale="90000"/>
          </a:bodyPr>
          <a:lstStyle/>
          <a:p>
            <a:pPr marL="0" marR="0" lvl="0" indent="0" algn="ctr" rtl="0">
              <a:lnSpc>
                <a:spcPct val="90000"/>
              </a:lnSpc>
              <a:spcBef>
                <a:spcPts val="0"/>
              </a:spcBef>
              <a:spcAft>
                <a:spcPts val="0"/>
              </a:spcAft>
              <a:buClr>
                <a:schemeClr val="lt1"/>
              </a:buClr>
              <a:buSzPts val="3300"/>
              <a:buFont typeface="Arial"/>
              <a:buNone/>
            </a:pPr>
            <a:r>
              <a:rPr lang="en-US" sz="3600" b="1" dirty="0">
                <a:solidFill>
                  <a:schemeClr val="tx1"/>
                </a:solidFill>
              </a:rPr>
              <a:t>WHO DOES IT</a:t>
            </a:r>
            <a:br>
              <a:rPr lang="en-US" sz="3600" b="1" dirty="0">
                <a:solidFill>
                  <a:schemeClr val="tx1"/>
                </a:solidFill>
              </a:rPr>
            </a:br>
            <a:r>
              <a:rPr lang="en-US" sz="3600" b="1" dirty="0">
                <a:solidFill>
                  <a:schemeClr val="tx1"/>
                </a:solidFill>
              </a:rPr>
              <a:t>AND IS AFFECTED?</a:t>
            </a:r>
          </a:p>
        </p:txBody>
      </p:sp>
      <p:sp>
        <p:nvSpPr>
          <p:cNvPr id="2" name="AutoShape 2" descr="Transfer learning attack setup. The attacker trains and uploads a U.S.... |  Download Scientific Diagram">
            <a:extLst>
              <a:ext uri="{FF2B5EF4-FFF2-40B4-BE49-F238E27FC236}">
                <a16:creationId xmlns:a16="http://schemas.microsoft.com/office/drawing/2014/main" id="{8617B270-B98B-AD25-4363-07AF0AD6BC41}"/>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0" name="Picture 2">
            <a:extLst>
              <a:ext uri="{FF2B5EF4-FFF2-40B4-BE49-F238E27FC236}">
                <a16:creationId xmlns:a16="http://schemas.microsoft.com/office/drawing/2014/main" id="{C316B9D7-4CA2-1F42-8A29-5AEF2B2A88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6287" y="1444633"/>
            <a:ext cx="5591426" cy="3195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702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42"/>
          <p:cNvSpPr txBox="1"/>
          <p:nvPr/>
        </p:nvSpPr>
        <p:spPr>
          <a:xfrm>
            <a:off x="8183880" y="4752595"/>
            <a:ext cx="320100" cy="288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 sz="1800" b="0" i="0" u="none" strike="noStrike" cap="none">
                <a:solidFill>
                  <a:schemeClr val="lt1"/>
                </a:solidFill>
                <a:latin typeface="Calibri"/>
                <a:ea typeface="Calibri"/>
                <a:cs typeface="Calibri"/>
                <a:sym typeface="Calibri"/>
              </a:rPr>
              <a:t>15</a:t>
            </a:fld>
            <a:endParaRPr sz="1800" b="0" i="0" u="none" strike="noStrike" cap="none">
              <a:solidFill>
                <a:schemeClr val="lt1"/>
              </a:solidFill>
              <a:latin typeface="Calibri"/>
              <a:ea typeface="Calibri"/>
              <a:cs typeface="Calibri"/>
              <a:sym typeface="Calibri"/>
            </a:endParaRPr>
          </a:p>
        </p:txBody>
      </p:sp>
      <p:sp>
        <p:nvSpPr>
          <p:cNvPr id="258" name="Google Shape;258;p42"/>
          <p:cNvSpPr txBox="1"/>
          <p:nvPr/>
        </p:nvSpPr>
        <p:spPr>
          <a:xfrm>
            <a:off x="628650" y="1796069"/>
            <a:ext cx="7886700" cy="994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300"/>
              <a:buFont typeface="Arial"/>
              <a:buNone/>
            </a:pPr>
            <a:r>
              <a:rPr lang="en-US" sz="3200" b="1" dirty="0">
                <a:solidFill>
                  <a:schemeClr val="bg1"/>
                </a:solidFill>
              </a:rPr>
              <a:t>HOW TO PREVENT?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43"/>
          <p:cNvSpPr txBox="1">
            <a:spLocks noGrp="1"/>
          </p:cNvSpPr>
          <p:nvPr>
            <p:ph type="sldNum" idx="12"/>
          </p:nvPr>
        </p:nvSpPr>
        <p:spPr>
          <a:xfrm>
            <a:off x="8183880" y="4752595"/>
            <a:ext cx="320100" cy="288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
              <a:t>16</a:t>
            </a:fld>
            <a:endParaRPr/>
          </a:p>
        </p:txBody>
      </p:sp>
      <p:sp>
        <p:nvSpPr>
          <p:cNvPr id="264" name="Google Shape;264;p43"/>
          <p:cNvSpPr txBox="1">
            <a:spLocks noGrp="1"/>
          </p:cNvSpPr>
          <p:nvPr>
            <p:ph type="title"/>
          </p:nvPr>
        </p:nvSpPr>
        <p:spPr>
          <a:xfrm>
            <a:off x="-20601" y="225975"/>
            <a:ext cx="9185201" cy="994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300"/>
              <a:buFont typeface="Arial"/>
              <a:buNone/>
            </a:pPr>
            <a:r>
              <a:rPr lang="en-US" sz="2800" dirty="0"/>
              <a:t>CONSEQUENCES TRANSFER LEARNING ATTACK</a:t>
            </a:r>
            <a:endParaRPr sz="2800" dirty="0"/>
          </a:p>
        </p:txBody>
      </p:sp>
      <p:pic>
        <p:nvPicPr>
          <p:cNvPr id="4098" name="Picture 2" descr="Defeating Misclassification Attacks Against Transfer Learning">
            <a:extLst>
              <a:ext uri="{FF2B5EF4-FFF2-40B4-BE49-F238E27FC236}">
                <a16:creationId xmlns:a16="http://schemas.microsoft.com/office/drawing/2014/main" id="{7CE650EE-FE6A-4596-3008-510E449E4E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0365" y="1331726"/>
            <a:ext cx="4583267" cy="291959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44"/>
          <p:cNvSpPr txBox="1">
            <a:spLocks noGrp="1"/>
          </p:cNvSpPr>
          <p:nvPr>
            <p:ph type="sldNum" idx="12"/>
          </p:nvPr>
        </p:nvSpPr>
        <p:spPr>
          <a:xfrm>
            <a:off x="8183880" y="4752595"/>
            <a:ext cx="320100" cy="288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
              <a:t>17</a:t>
            </a:fld>
            <a:endParaRPr/>
          </a:p>
        </p:txBody>
      </p:sp>
      <p:sp>
        <p:nvSpPr>
          <p:cNvPr id="272" name="Google Shape;272;p44"/>
          <p:cNvSpPr txBox="1">
            <a:spLocks noGrp="1"/>
          </p:cNvSpPr>
          <p:nvPr>
            <p:ph type="title"/>
          </p:nvPr>
        </p:nvSpPr>
        <p:spPr>
          <a:xfrm>
            <a:off x="628650" y="273844"/>
            <a:ext cx="7886700" cy="994200"/>
          </a:xfrm>
          <a:prstGeom prst="rect">
            <a:avLst/>
          </a:prstGeom>
          <a:noFill/>
          <a:ln>
            <a:noFill/>
          </a:ln>
        </p:spPr>
        <p:txBody>
          <a:bodyPr spcFirstLastPara="1" wrap="square" lIns="91425" tIns="45700" rIns="91425" bIns="45700" anchor="ctr" anchorCtr="0">
            <a:normAutofit fontScale="90000"/>
          </a:bodyPr>
          <a:lstStyle/>
          <a:p>
            <a:r>
              <a:rPr lang="en" dirty="0"/>
              <a:t>HOW TO PREVENT</a:t>
            </a:r>
            <a:br>
              <a:rPr lang="en" dirty="0"/>
            </a:br>
            <a:r>
              <a:rPr lang="en-US" dirty="0"/>
              <a:t>TRANSFER LEARNING ATTACK </a:t>
            </a:r>
            <a:endParaRPr dirty="0"/>
          </a:p>
        </p:txBody>
      </p:sp>
      <p:pic>
        <p:nvPicPr>
          <p:cNvPr id="5122" name="Picture 2">
            <a:extLst>
              <a:ext uri="{FF2B5EF4-FFF2-40B4-BE49-F238E27FC236}">
                <a16:creationId xmlns:a16="http://schemas.microsoft.com/office/drawing/2014/main" id="{A39D7B7C-A966-A692-B303-E00C352D22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190" y="1775084"/>
            <a:ext cx="7554690" cy="219086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46"/>
          <p:cNvSpPr txBox="1"/>
          <p:nvPr/>
        </p:nvSpPr>
        <p:spPr>
          <a:xfrm>
            <a:off x="8183880" y="4752595"/>
            <a:ext cx="320100" cy="288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 sz="1800" b="0" i="0" u="none" strike="noStrike" cap="none">
                <a:solidFill>
                  <a:schemeClr val="lt1"/>
                </a:solidFill>
                <a:latin typeface="Calibri"/>
                <a:ea typeface="Calibri"/>
                <a:cs typeface="Calibri"/>
                <a:sym typeface="Calibri"/>
              </a:rPr>
              <a:t>18</a:t>
            </a:fld>
            <a:endParaRPr sz="1800" b="0" i="0" u="none" strike="noStrike" cap="none">
              <a:solidFill>
                <a:schemeClr val="lt1"/>
              </a:solidFill>
              <a:latin typeface="Calibri"/>
              <a:ea typeface="Calibri"/>
              <a:cs typeface="Calibri"/>
              <a:sym typeface="Calibri"/>
            </a:endParaRPr>
          </a:p>
        </p:txBody>
      </p:sp>
      <p:sp>
        <p:nvSpPr>
          <p:cNvPr id="288" name="Google Shape;288;p46"/>
          <p:cNvSpPr txBox="1"/>
          <p:nvPr/>
        </p:nvSpPr>
        <p:spPr>
          <a:xfrm>
            <a:off x="617275" y="1988344"/>
            <a:ext cx="7886700" cy="994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300"/>
              <a:buFont typeface="Arial"/>
              <a:buNone/>
            </a:pPr>
            <a:r>
              <a:rPr lang="en-US" sz="3300" b="1" dirty="0">
                <a:solidFill>
                  <a:schemeClr val="lt1"/>
                </a:solidFill>
              </a:rPr>
              <a:t>EXPERIMENTS AND CONCLUSION</a:t>
            </a:r>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45"/>
          <p:cNvSpPr txBox="1">
            <a:spLocks noGrp="1"/>
          </p:cNvSpPr>
          <p:nvPr>
            <p:ph type="sldNum" idx="12"/>
          </p:nvPr>
        </p:nvSpPr>
        <p:spPr>
          <a:xfrm>
            <a:off x="8183880" y="4752595"/>
            <a:ext cx="320100" cy="288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
              <a:t>19</a:t>
            </a:fld>
            <a:endParaRPr/>
          </a:p>
        </p:txBody>
      </p:sp>
      <p:sp>
        <p:nvSpPr>
          <p:cNvPr id="279" name="Google Shape;279;p45"/>
          <p:cNvSpPr txBox="1">
            <a:spLocks noGrp="1"/>
          </p:cNvSpPr>
          <p:nvPr>
            <p:ph type="title"/>
          </p:nvPr>
        </p:nvSpPr>
        <p:spPr>
          <a:xfrm>
            <a:off x="628650" y="273844"/>
            <a:ext cx="7886700" cy="994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300"/>
              <a:buFont typeface="Arial"/>
              <a:buNone/>
            </a:pPr>
            <a:r>
              <a:rPr lang="en-US" dirty="0"/>
              <a:t>EXPERIMENTS</a:t>
            </a:r>
            <a:endParaRPr dirty="0"/>
          </a:p>
        </p:txBody>
      </p:sp>
      <p:sp>
        <p:nvSpPr>
          <p:cNvPr id="2" name="Google Shape;279;p45">
            <a:extLst>
              <a:ext uri="{FF2B5EF4-FFF2-40B4-BE49-F238E27FC236}">
                <a16:creationId xmlns:a16="http://schemas.microsoft.com/office/drawing/2014/main" id="{AD034BCE-6899-86D2-51D9-0BD4FD4FE552}"/>
              </a:ext>
            </a:extLst>
          </p:cNvPr>
          <p:cNvSpPr txBox="1">
            <a:spLocks/>
          </p:cNvSpPr>
          <p:nvPr/>
        </p:nvSpPr>
        <p:spPr>
          <a:xfrm>
            <a:off x="628650" y="1137684"/>
            <a:ext cx="7886700" cy="1318437"/>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3300"/>
              <a:buFont typeface="Arial"/>
              <a:buNone/>
              <a:defRPr sz="33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lang="en-US" sz="2000" err="1"/>
              <a:t>Dựa</a:t>
            </a:r>
            <a:r>
              <a:rPr lang="en-US" sz="2000"/>
              <a:t> </a:t>
            </a:r>
            <a:r>
              <a:rPr lang="en-US" sz="2000" err="1"/>
              <a:t>trên</a:t>
            </a:r>
            <a:r>
              <a:rPr lang="en-US" sz="2000"/>
              <a:t> </a:t>
            </a:r>
            <a:r>
              <a:rPr lang="en-US" sz="2000" err="1"/>
              <a:t>bài</a:t>
            </a:r>
            <a:r>
              <a:rPr lang="en-US" sz="2000"/>
              <a:t> </a:t>
            </a:r>
            <a:r>
              <a:rPr lang="en-US" sz="2000" err="1"/>
              <a:t>báo</a:t>
            </a:r>
            <a:r>
              <a:rPr lang="en-US" sz="2000"/>
              <a:t>: “</a:t>
            </a:r>
            <a:r>
              <a:rPr lang="en-US" sz="2000" b="0"/>
              <a:t>Two Sides of the Same Coin: White-box and Black-box Attacks for Transfer Learning” </a:t>
            </a:r>
          </a:p>
          <a:p>
            <a:pPr algn="l"/>
            <a:endParaRPr lang="en-US" sz="2000" b="0"/>
          </a:p>
          <a:p>
            <a:pPr algn="l"/>
            <a:endParaRPr lang="en-US" sz="2000" b="0"/>
          </a:p>
        </p:txBody>
      </p:sp>
      <p:pic>
        <p:nvPicPr>
          <p:cNvPr id="4" name="Picture 3">
            <a:extLst>
              <a:ext uri="{FF2B5EF4-FFF2-40B4-BE49-F238E27FC236}">
                <a16:creationId xmlns:a16="http://schemas.microsoft.com/office/drawing/2014/main" id="{C999E8E1-9301-0539-46D2-E17E42443A76}"/>
              </a:ext>
            </a:extLst>
          </p:cNvPr>
          <p:cNvPicPr>
            <a:picLocks noChangeAspect="1"/>
          </p:cNvPicPr>
          <p:nvPr/>
        </p:nvPicPr>
        <p:blipFill>
          <a:blip r:embed="rId3"/>
          <a:stretch>
            <a:fillRect/>
          </a:stretch>
        </p:blipFill>
        <p:spPr>
          <a:xfrm>
            <a:off x="299041" y="2131884"/>
            <a:ext cx="5793342" cy="1674572"/>
          </a:xfrm>
          <a:prstGeom prst="rect">
            <a:avLst/>
          </a:prstGeom>
        </p:spPr>
      </p:pic>
      <p:pic>
        <p:nvPicPr>
          <p:cNvPr id="6" name="Picture 5">
            <a:extLst>
              <a:ext uri="{FF2B5EF4-FFF2-40B4-BE49-F238E27FC236}">
                <a16:creationId xmlns:a16="http://schemas.microsoft.com/office/drawing/2014/main" id="{4E52C751-8614-7478-7AE4-C85CCB59C466}"/>
              </a:ext>
            </a:extLst>
          </p:cNvPr>
          <p:cNvPicPr>
            <a:picLocks noChangeAspect="1"/>
          </p:cNvPicPr>
          <p:nvPr/>
        </p:nvPicPr>
        <p:blipFill>
          <a:blip r:embed="rId4"/>
          <a:stretch>
            <a:fillRect/>
          </a:stretch>
        </p:blipFill>
        <p:spPr>
          <a:xfrm>
            <a:off x="6295474" y="2571750"/>
            <a:ext cx="2391328" cy="117588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8"/>
          <p:cNvSpPr txBox="1"/>
          <p:nvPr/>
        </p:nvSpPr>
        <p:spPr>
          <a:xfrm>
            <a:off x="0" y="1560655"/>
            <a:ext cx="9144000" cy="568642"/>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chemeClr val="lt1"/>
              </a:buClr>
              <a:buSzPts val="2000"/>
              <a:buFont typeface="Arial"/>
              <a:buNone/>
            </a:pPr>
            <a:r>
              <a:rPr lang="en" sz="2000" b="1" i="0" u="none" strike="noStrike" cap="none">
                <a:solidFill>
                  <a:schemeClr val="lt1"/>
                </a:solidFill>
                <a:latin typeface="Arial"/>
                <a:ea typeface="Arial"/>
                <a:cs typeface="Arial"/>
                <a:sym typeface="Arial"/>
              </a:rPr>
              <a:t>TOPIC</a:t>
            </a:r>
            <a:endParaRPr/>
          </a:p>
        </p:txBody>
      </p:sp>
      <p:sp>
        <p:nvSpPr>
          <p:cNvPr id="156" name="Google Shape;156;p28"/>
          <p:cNvSpPr txBox="1"/>
          <p:nvPr/>
        </p:nvSpPr>
        <p:spPr>
          <a:xfrm>
            <a:off x="0" y="2129297"/>
            <a:ext cx="9144000" cy="884906"/>
          </a:xfrm>
          <a:prstGeom prst="rect">
            <a:avLst/>
          </a:prstGeom>
          <a:noFill/>
          <a:ln>
            <a:noFill/>
          </a:ln>
        </p:spPr>
        <p:txBody>
          <a:bodyPr spcFirstLastPara="1" wrap="square" lIns="91425" tIns="91425" rIns="91425" bIns="91425" anchor="t" anchorCtr="0">
            <a:noAutofit/>
          </a:bodyPr>
          <a:lstStyle/>
          <a:p>
            <a:pPr marL="101600" marR="0" lvl="0" indent="0" algn="ctr" rtl="0">
              <a:lnSpc>
                <a:spcPct val="100000"/>
              </a:lnSpc>
              <a:spcBef>
                <a:spcPts val="750"/>
              </a:spcBef>
              <a:spcAft>
                <a:spcPts val="0"/>
              </a:spcAft>
              <a:buClr>
                <a:schemeClr val="lt1"/>
              </a:buClr>
              <a:buSzPts val="3200"/>
              <a:buFont typeface="Arial"/>
              <a:buNone/>
            </a:pPr>
            <a:r>
              <a:rPr lang="en" sz="3200" b="1" dirty="0">
                <a:solidFill>
                  <a:schemeClr val="lt1"/>
                </a:solidFill>
              </a:rPr>
              <a:t>TRANSFER LEARNING ATTACK</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7">
          <a:extLst>
            <a:ext uri="{FF2B5EF4-FFF2-40B4-BE49-F238E27FC236}">
              <a16:creationId xmlns:a16="http://schemas.microsoft.com/office/drawing/2014/main" id="{081CE4A6-A431-DC1B-19F8-A5C61D157494}"/>
            </a:ext>
          </a:extLst>
        </p:cNvPr>
        <p:cNvGrpSpPr/>
        <p:nvPr/>
      </p:nvGrpSpPr>
      <p:grpSpPr>
        <a:xfrm>
          <a:off x="0" y="0"/>
          <a:ext cx="0" cy="0"/>
          <a:chOff x="0" y="0"/>
          <a:chExt cx="0" cy="0"/>
        </a:xfrm>
      </p:grpSpPr>
      <p:sp>
        <p:nvSpPr>
          <p:cNvPr id="278" name="Google Shape;278;p45">
            <a:extLst>
              <a:ext uri="{FF2B5EF4-FFF2-40B4-BE49-F238E27FC236}">
                <a16:creationId xmlns:a16="http://schemas.microsoft.com/office/drawing/2014/main" id="{B3491254-77E7-C359-C3E2-C6421D63ED31}"/>
              </a:ext>
            </a:extLst>
          </p:cNvPr>
          <p:cNvSpPr txBox="1">
            <a:spLocks noGrp="1"/>
          </p:cNvSpPr>
          <p:nvPr>
            <p:ph type="sldNum" idx="12"/>
          </p:nvPr>
        </p:nvSpPr>
        <p:spPr>
          <a:xfrm>
            <a:off x="8183880" y="4752595"/>
            <a:ext cx="320100" cy="288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
              <a:t>20</a:t>
            </a:fld>
            <a:endParaRPr/>
          </a:p>
        </p:txBody>
      </p:sp>
      <p:sp>
        <p:nvSpPr>
          <p:cNvPr id="279" name="Google Shape;279;p45">
            <a:extLst>
              <a:ext uri="{FF2B5EF4-FFF2-40B4-BE49-F238E27FC236}">
                <a16:creationId xmlns:a16="http://schemas.microsoft.com/office/drawing/2014/main" id="{FF629782-63D3-A0BC-6A97-CBEF75851FB6}"/>
              </a:ext>
            </a:extLst>
          </p:cNvPr>
          <p:cNvSpPr txBox="1">
            <a:spLocks noGrp="1"/>
          </p:cNvSpPr>
          <p:nvPr>
            <p:ph type="title"/>
          </p:nvPr>
        </p:nvSpPr>
        <p:spPr>
          <a:xfrm>
            <a:off x="628650" y="273844"/>
            <a:ext cx="7886700" cy="994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300"/>
              <a:buFont typeface="Arial"/>
              <a:buNone/>
            </a:pPr>
            <a:r>
              <a:rPr lang="en-US" dirty="0"/>
              <a:t>EXPERIMENTS</a:t>
            </a:r>
            <a:endParaRPr dirty="0"/>
          </a:p>
        </p:txBody>
      </p:sp>
      <p:sp>
        <p:nvSpPr>
          <p:cNvPr id="3" name="Google Shape;279;p45">
            <a:extLst>
              <a:ext uri="{FF2B5EF4-FFF2-40B4-BE49-F238E27FC236}">
                <a16:creationId xmlns:a16="http://schemas.microsoft.com/office/drawing/2014/main" id="{451EA650-FF8A-3761-A39B-D4A41DC647F3}"/>
              </a:ext>
            </a:extLst>
          </p:cNvPr>
          <p:cNvSpPr txBox="1">
            <a:spLocks/>
          </p:cNvSpPr>
          <p:nvPr/>
        </p:nvSpPr>
        <p:spPr>
          <a:xfrm>
            <a:off x="628650" y="1137684"/>
            <a:ext cx="7886700" cy="1318437"/>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3300"/>
              <a:buFont typeface="Arial"/>
              <a:buNone/>
              <a:defRPr sz="33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lang="en-US" sz="2000" err="1"/>
              <a:t>Kết</a:t>
            </a:r>
            <a:r>
              <a:rPr lang="en-US" sz="2000"/>
              <a:t> </a:t>
            </a:r>
            <a:r>
              <a:rPr lang="en-US" sz="2000" err="1"/>
              <a:t>quả</a:t>
            </a:r>
            <a:r>
              <a:rPr lang="en-US" sz="2000"/>
              <a:t> White-box attacks:</a:t>
            </a:r>
            <a:endParaRPr lang="en-US" sz="2000" b="0"/>
          </a:p>
          <a:p>
            <a:pPr algn="l"/>
            <a:endParaRPr lang="en-US" sz="2000" b="0"/>
          </a:p>
          <a:p>
            <a:pPr algn="l"/>
            <a:endParaRPr lang="en-US" sz="2000" b="0"/>
          </a:p>
        </p:txBody>
      </p:sp>
      <p:pic>
        <p:nvPicPr>
          <p:cNvPr id="7" name="Picture 6">
            <a:extLst>
              <a:ext uri="{FF2B5EF4-FFF2-40B4-BE49-F238E27FC236}">
                <a16:creationId xmlns:a16="http://schemas.microsoft.com/office/drawing/2014/main" id="{FA9BB569-BD7F-35FD-DE56-C0DDFDBA790C}"/>
              </a:ext>
            </a:extLst>
          </p:cNvPr>
          <p:cNvPicPr>
            <a:picLocks noChangeAspect="1"/>
          </p:cNvPicPr>
          <p:nvPr/>
        </p:nvPicPr>
        <p:blipFill>
          <a:blip r:embed="rId3"/>
          <a:stretch>
            <a:fillRect/>
          </a:stretch>
        </p:blipFill>
        <p:spPr>
          <a:xfrm>
            <a:off x="4074649" y="1084521"/>
            <a:ext cx="4920496" cy="3567504"/>
          </a:xfrm>
          <a:prstGeom prst="rect">
            <a:avLst/>
          </a:prstGeom>
        </p:spPr>
      </p:pic>
    </p:spTree>
    <p:extLst>
      <p:ext uri="{BB962C8B-B14F-4D97-AF65-F5344CB8AC3E}">
        <p14:creationId xmlns:p14="http://schemas.microsoft.com/office/powerpoint/2010/main" val="35873941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7">
          <a:extLst>
            <a:ext uri="{FF2B5EF4-FFF2-40B4-BE49-F238E27FC236}">
              <a16:creationId xmlns:a16="http://schemas.microsoft.com/office/drawing/2014/main" id="{82337C52-3F74-6FF5-E417-2348E6DEC484}"/>
            </a:ext>
          </a:extLst>
        </p:cNvPr>
        <p:cNvGrpSpPr/>
        <p:nvPr/>
      </p:nvGrpSpPr>
      <p:grpSpPr>
        <a:xfrm>
          <a:off x="0" y="0"/>
          <a:ext cx="0" cy="0"/>
          <a:chOff x="0" y="0"/>
          <a:chExt cx="0" cy="0"/>
        </a:xfrm>
      </p:grpSpPr>
      <p:sp>
        <p:nvSpPr>
          <p:cNvPr id="278" name="Google Shape;278;p45">
            <a:extLst>
              <a:ext uri="{FF2B5EF4-FFF2-40B4-BE49-F238E27FC236}">
                <a16:creationId xmlns:a16="http://schemas.microsoft.com/office/drawing/2014/main" id="{38DEC666-148A-1C74-8FFC-C15982901DCE}"/>
              </a:ext>
            </a:extLst>
          </p:cNvPr>
          <p:cNvSpPr txBox="1">
            <a:spLocks noGrp="1"/>
          </p:cNvSpPr>
          <p:nvPr>
            <p:ph type="sldNum" idx="12"/>
          </p:nvPr>
        </p:nvSpPr>
        <p:spPr>
          <a:xfrm>
            <a:off x="8183880" y="4752595"/>
            <a:ext cx="320100" cy="288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
              <a:t>21</a:t>
            </a:fld>
            <a:endParaRPr/>
          </a:p>
        </p:txBody>
      </p:sp>
      <p:sp>
        <p:nvSpPr>
          <p:cNvPr id="279" name="Google Shape;279;p45">
            <a:extLst>
              <a:ext uri="{FF2B5EF4-FFF2-40B4-BE49-F238E27FC236}">
                <a16:creationId xmlns:a16="http://schemas.microsoft.com/office/drawing/2014/main" id="{EC6A0B91-5675-BDCC-BC36-8BA86454B739}"/>
              </a:ext>
            </a:extLst>
          </p:cNvPr>
          <p:cNvSpPr txBox="1">
            <a:spLocks noGrp="1"/>
          </p:cNvSpPr>
          <p:nvPr>
            <p:ph type="title"/>
          </p:nvPr>
        </p:nvSpPr>
        <p:spPr>
          <a:xfrm>
            <a:off x="628650" y="273844"/>
            <a:ext cx="7886700" cy="994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300"/>
              <a:buFont typeface="Arial"/>
              <a:buNone/>
            </a:pPr>
            <a:r>
              <a:rPr lang="en-US" dirty="0"/>
              <a:t>EXPERIMENTS</a:t>
            </a:r>
            <a:endParaRPr dirty="0"/>
          </a:p>
        </p:txBody>
      </p:sp>
      <p:sp>
        <p:nvSpPr>
          <p:cNvPr id="3" name="Google Shape;279;p45">
            <a:extLst>
              <a:ext uri="{FF2B5EF4-FFF2-40B4-BE49-F238E27FC236}">
                <a16:creationId xmlns:a16="http://schemas.microsoft.com/office/drawing/2014/main" id="{E2267A7E-5A61-9C5A-AC3A-D9E1CEEA156E}"/>
              </a:ext>
            </a:extLst>
          </p:cNvPr>
          <p:cNvSpPr txBox="1">
            <a:spLocks/>
          </p:cNvSpPr>
          <p:nvPr/>
        </p:nvSpPr>
        <p:spPr>
          <a:xfrm>
            <a:off x="628650" y="1137684"/>
            <a:ext cx="7886700" cy="1318437"/>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3300"/>
              <a:buFont typeface="Arial"/>
              <a:buNone/>
              <a:defRPr sz="33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lang="en-US" sz="2000" err="1"/>
              <a:t>Kết</a:t>
            </a:r>
            <a:r>
              <a:rPr lang="en-US" sz="2000"/>
              <a:t> </a:t>
            </a:r>
            <a:r>
              <a:rPr lang="en-US" sz="2000" err="1"/>
              <a:t>quả</a:t>
            </a:r>
            <a:r>
              <a:rPr lang="en-US" sz="2000"/>
              <a:t> Black-box attacks:</a:t>
            </a:r>
            <a:endParaRPr lang="en-US" sz="2000" b="0"/>
          </a:p>
          <a:p>
            <a:pPr algn="l"/>
            <a:endParaRPr lang="en-US" sz="2000" b="0"/>
          </a:p>
          <a:p>
            <a:pPr algn="l"/>
            <a:endParaRPr lang="en-US" sz="2000" b="0"/>
          </a:p>
        </p:txBody>
      </p:sp>
      <p:pic>
        <p:nvPicPr>
          <p:cNvPr id="4" name="Picture 3">
            <a:extLst>
              <a:ext uri="{FF2B5EF4-FFF2-40B4-BE49-F238E27FC236}">
                <a16:creationId xmlns:a16="http://schemas.microsoft.com/office/drawing/2014/main" id="{54C1ADF7-AE96-F6DC-EFE2-88497E8B03D1}"/>
              </a:ext>
            </a:extLst>
          </p:cNvPr>
          <p:cNvPicPr>
            <a:picLocks noChangeAspect="1"/>
          </p:cNvPicPr>
          <p:nvPr/>
        </p:nvPicPr>
        <p:blipFill>
          <a:blip r:embed="rId3"/>
          <a:srcRect b="52248"/>
          <a:stretch/>
        </p:blipFill>
        <p:spPr>
          <a:xfrm>
            <a:off x="1456156" y="1796902"/>
            <a:ext cx="6231688" cy="2456121"/>
          </a:xfrm>
          <a:prstGeom prst="rect">
            <a:avLst/>
          </a:prstGeom>
        </p:spPr>
      </p:pic>
    </p:spTree>
    <p:extLst>
      <p:ext uri="{BB962C8B-B14F-4D97-AF65-F5344CB8AC3E}">
        <p14:creationId xmlns:p14="http://schemas.microsoft.com/office/powerpoint/2010/main" val="21361915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7">
          <a:extLst>
            <a:ext uri="{FF2B5EF4-FFF2-40B4-BE49-F238E27FC236}">
              <a16:creationId xmlns:a16="http://schemas.microsoft.com/office/drawing/2014/main" id="{36960477-C893-A5BE-7E04-AE4BB7D97462}"/>
            </a:ext>
          </a:extLst>
        </p:cNvPr>
        <p:cNvGrpSpPr/>
        <p:nvPr/>
      </p:nvGrpSpPr>
      <p:grpSpPr>
        <a:xfrm>
          <a:off x="0" y="0"/>
          <a:ext cx="0" cy="0"/>
          <a:chOff x="0" y="0"/>
          <a:chExt cx="0" cy="0"/>
        </a:xfrm>
      </p:grpSpPr>
      <p:sp>
        <p:nvSpPr>
          <p:cNvPr id="278" name="Google Shape;278;p45">
            <a:extLst>
              <a:ext uri="{FF2B5EF4-FFF2-40B4-BE49-F238E27FC236}">
                <a16:creationId xmlns:a16="http://schemas.microsoft.com/office/drawing/2014/main" id="{19A3F695-F1CD-6DAC-97A0-E32BF24EE839}"/>
              </a:ext>
            </a:extLst>
          </p:cNvPr>
          <p:cNvSpPr txBox="1">
            <a:spLocks noGrp="1"/>
          </p:cNvSpPr>
          <p:nvPr>
            <p:ph type="sldNum" idx="12"/>
          </p:nvPr>
        </p:nvSpPr>
        <p:spPr>
          <a:xfrm>
            <a:off x="8183880" y="4752595"/>
            <a:ext cx="320100" cy="288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
              <a:t>22</a:t>
            </a:fld>
            <a:endParaRPr/>
          </a:p>
        </p:txBody>
      </p:sp>
      <p:sp>
        <p:nvSpPr>
          <p:cNvPr id="279" name="Google Shape;279;p45">
            <a:extLst>
              <a:ext uri="{FF2B5EF4-FFF2-40B4-BE49-F238E27FC236}">
                <a16:creationId xmlns:a16="http://schemas.microsoft.com/office/drawing/2014/main" id="{2E0F64BE-C230-F859-1C97-88A6F40B6C8B}"/>
              </a:ext>
            </a:extLst>
          </p:cNvPr>
          <p:cNvSpPr txBox="1">
            <a:spLocks noGrp="1"/>
          </p:cNvSpPr>
          <p:nvPr>
            <p:ph type="title"/>
          </p:nvPr>
        </p:nvSpPr>
        <p:spPr>
          <a:xfrm>
            <a:off x="628650" y="273844"/>
            <a:ext cx="7886700" cy="994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300"/>
              <a:buFont typeface="Arial"/>
              <a:buNone/>
            </a:pPr>
            <a:r>
              <a:rPr lang="en-US" dirty="0"/>
              <a:t>EXPERIMENTS</a:t>
            </a:r>
            <a:endParaRPr dirty="0"/>
          </a:p>
        </p:txBody>
      </p:sp>
      <p:sp>
        <p:nvSpPr>
          <p:cNvPr id="3" name="Google Shape;279;p45">
            <a:extLst>
              <a:ext uri="{FF2B5EF4-FFF2-40B4-BE49-F238E27FC236}">
                <a16:creationId xmlns:a16="http://schemas.microsoft.com/office/drawing/2014/main" id="{CDDAD997-B1AD-7710-8C9E-30B4876E6E20}"/>
              </a:ext>
            </a:extLst>
          </p:cNvPr>
          <p:cNvSpPr txBox="1">
            <a:spLocks/>
          </p:cNvSpPr>
          <p:nvPr/>
        </p:nvSpPr>
        <p:spPr>
          <a:xfrm>
            <a:off x="628650" y="1137684"/>
            <a:ext cx="7886700" cy="1318437"/>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3300"/>
              <a:buFont typeface="Arial"/>
              <a:buNone/>
              <a:defRPr sz="33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lang="en-US" sz="2000" err="1"/>
              <a:t>Kết</a:t>
            </a:r>
            <a:r>
              <a:rPr lang="en-US" sz="2000"/>
              <a:t> </a:t>
            </a:r>
            <a:r>
              <a:rPr lang="en-US" sz="2000" err="1"/>
              <a:t>quả</a:t>
            </a:r>
            <a:r>
              <a:rPr lang="en-US" sz="2000"/>
              <a:t> Black-box attacks:</a:t>
            </a:r>
            <a:endParaRPr lang="en-US" sz="2000" b="0"/>
          </a:p>
          <a:p>
            <a:pPr algn="l"/>
            <a:endParaRPr lang="en-US" sz="2000" b="0"/>
          </a:p>
          <a:p>
            <a:pPr algn="l"/>
            <a:endParaRPr lang="en-US" sz="2000" b="0"/>
          </a:p>
        </p:txBody>
      </p:sp>
      <p:pic>
        <p:nvPicPr>
          <p:cNvPr id="7" name="Picture 6">
            <a:extLst>
              <a:ext uri="{FF2B5EF4-FFF2-40B4-BE49-F238E27FC236}">
                <a16:creationId xmlns:a16="http://schemas.microsoft.com/office/drawing/2014/main" id="{C84032A9-AA85-19F3-CC4F-F8A1F119C412}"/>
              </a:ext>
            </a:extLst>
          </p:cNvPr>
          <p:cNvPicPr>
            <a:picLocks noChangeAspect="1"/>
          </p:cNvPicPr>
          <p:nvPr/>
        </p:nvPicPr>
        <p:blipFill>
          <a:blip r:embed="rId3"/>
          <a:srcRect t="52248"/>
          <a:stretch/>
        </p:blipFill>
        <p:spPr>
          <a:xfrm>
            <a:off x="1456156" y="1709184"/>
            <a:ext cx="6231688" cy="2456120"/>
          </a:xfrm>
          <a:prstGeom prst="rect">
            <a:avLst/>
          </a:prstGeom>
        </p:spPr>
      </p:pic>
    </p:spTree>
    <p:extLst>
      <p:ext uri="{BB962C8B-B14F-4D97-AF65-F5344CB8AC3E}">
        <p14:creationId xmlns:p14="http://schemas.microsoft.com/office/powerpoint/2010/main" val="4598654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7">
          <a:extLst>
            <a:ext uri="{FF2B5EF4-FFF2-40B4-BE49-F238E27FC236}">
              <a16:creationId xmlns:a16="http://schemas.microsoft.com/office/drawing/2014/main" id="{358C87AF-0940-2278-5B78-FF909556B821}"/>
            </a:ext>
          </a:extLst>
        </p:cNvPr>
        <p:cNvGrpSpPr/>
        <p:nvPr/>
      </p:nvGrpSpPr>
      <p:grpSpPr>
        <a:xfrm>
          <a:off x="0" y="0"/>
          <a:ext cx="0" cy="0"/>
          <a:chOff x="0" y="0"/>
          <a:chExt cx="0" cy="0"/>
        </a:xfrm>
      </p:grpSpPr>
      <p:sp>
        <p:nvSpPr>
          <p:cNvPr id="278" name="Google Shape;278;p45">
            <a:extLst>
              <a:ext uri="{FF2B5EF4-FFF2-40B4-BE49-F238E27FC236}">
                <a16:creationId xmlns:a16="http://schemas.microsoft.com/office/drawing/2014/main" id="{B024CA07-9179-09B8-86F2-7F98CAB54118}"/>
              </a:ext>
            </a:extLst>
          </p:cNvPr>
          <p:cNvSpPr txBox="1">
            <a:spLocks noGrp="1"/>
          </p:cNvSpPr>
          <p:nvPr>
            <p:ph type="sldNum" idx="12"/>
          </p:nvPr>
        </p:nvSpPr>
        <p:spPr>
          <a:xfrm>
            <a:off x="8183880" y="4752595"/>
            <a:ext cx="320100" cy="288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
              <a:t>23</a:t>
            </a:fld>
            <a:endParaRPr/>
          </a:p>
        </p:txBody>
      </p:sp>
      <p:sp>
        <p:nvSpPr>
          <p:cNvPr id="279" name="Google Shape;279;p45">
            <a:extLst>
              <a:ext uri="{FF2B5EF4-FFF2-40B4-BE49-F238E27FC236}">
                <a16:creationId xmlns:a16="http://schemas.microsoft.com/office/drawing/2014/main" id="{2A281384-72F0-B12A-BD54-2739FB3FE376}"/>
              </a:ext>
            </a:extLst>
          </p:cNvPr>
          <p:cNvSpPr txBox="1">
            <a:spLocks noGrp="1"/>
          </p:cNvSpPr>
          <p:nvPr>
            <p:ph type="title"/>
          </p:nvPr>
        </p:nvSpPr>
        <p:spPr>
          <a:xfrm>
            <a:off x="628650" y="273844"/>
            <a:ext cx="7886700" cy="994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300"/>
              <a:buFont typeface="Arial"/>
              <a:buNone/>
            </a:pPr>
            <a:r>
              <a:rPr lang="en" dirty="0"/>
              <a:t>AUTHORS’S CONCLUSION</a:t>
            </a:r>
            <a:endParaRPr dirty="0"/>
          </a:p>
        </p:txBody>
      </p:sp>
      <p:sp>
        <p:nvSpPr>
          <p:cNvPr id="3" name="TextBox 2">
            <a:extLst>
              <a:ext uri="{FF2B5EF4-FFF2-40B4-BE49-F238E27FC236}">
                <a16:creationId xmlns:a16="http://schemas.microsoft.com/office/drawing/2014/main" id="{7887EC44-3D31-FC0B-4015-45B90DAACBA2}"/>
              </a:ext>
            </a:extLst>
          </p:cNvPr>
          <p:cNvSpPr txBox="1"/>
          <p:nvPr/>
        </p:nvSpPr>
        <p:spPr>
          <a:xfrm>
            <a:off x="1105786" y="1268044"/>
            <a:ext cx="7251405" cy="3539430"/>
          </a:xfrm>
          <a:prstGeom prst="rect">
            <a:avLst/>
          </a:prstGeom>
          <a:noFill/>
        </p:spPr>
        <p:txBody>
          <a:bodyPr wrap="square" rtlCol="0">
            <a:spAutoFit/>
          </a:bodyPr>
          <a:lstStyle/>
          <a:p>
            <a:r>
              <a:rPr lang="en-US" sz="1600" b="1"/>
              <a:t>1. </a:t>
            </a:r>
            <a:r>
              <a:rPr lang="vi-VN" sz="1600" b="1"/>
              <a:t>Hiệu quả của Fine-tuning:</a:t>
            </a:r>
            <a:endParaRPr lang="en-US" sz="1600" b="1"/>
          </a:p>
          <a:p>
            <a:pPr marL="285750" indent="-285750">
              <a:buFont typeface="Arial" panose="020B0604020202020204" pitchFamily="34" charset="0"/>
              <a:buChar char="•"/>
            </a:pPr>
            <a:r>
              <a:rPr lang="vi-VN" sz="1600"/>
              <a:t>Fine-tuning là một kỹ thuật học chuyển giao phổ biến và hiệu quả.</a:t>
            </a:r>
            <a:endParaRPr lang="en-US" sz="1600"/>
          </a:p>
          <a:p>
            <a:endParaRPr lang="en-US" sz="1600"/>
          </a:p>
          <a:p>
            <a:r>
              <a:rPr lang="en-US" sz="1600" b="1"/>
              <a:t>2. </a:t>
            </a:r>
            <a:r>
              <a:rPr lang="vi-VN" sz="1600" b="1"/>
              <a:t>Rủi ro tiềm tàng của Fine-tuning:</a:t>
            </a:r>
            <a:endParaRPr lang="en-US" sz="1600" b="1"/>
          </a:p>
          <a:p>
            <a:pPr marL="285750" indent="-285750">
              <a:buFont typeface="Arial" panose="020B0604020202020204" pitchFamily="34" charset="0"/>
              <a:buChar char="•"/>
            </a:pPr>
            <a:r>
              <a:rPr lang="vi-VN" sz="1600"/>
              <a:t>Fine-tuning có thể làm tăng rủi ro trước các tấn công hộp đen.</a:t>
            </a:r>
            <a:endParaRPr lang="en-US" sz="1600"/>
          </a:p>
          <a:p>
            <a:endParaRPr lang="en-US" sz="1600"/>
          </a:p>
          <a:p>
            <a:r>
              <a:rPr lang="en-US" sz="1600" b="1"/>
              <a:t>3. </a:t>
            </a:r>
            <a:r>
              <a:rPr lang="vi-VN" sz="1600" b="1"/>
              <a:t>Đóng góp nghiên cứu:</a:t>
            </a:r>
            <a:r>
              <a:rPr lang="en-US" sz="1600" b="1"/>
              <a:t> </a:t>
            </a:r>
          </a:p>
          <a:p>
            <a:pPr marL="285750" indent="-285750">
              <a:buFont typeface="Arial" panose="020B0604020202020204" pitchFamily="34" charset="0"/>
              <a:buChar char="•"/>
            </a:pPr>
            <a:r>
              <a:rPr lang="vi-VN" sz="1600"/>
              <a:t>Đề xuất một phương pháp tấn công hộp đen hiệu quả dành cho các mô hình học chuyển giao.</a:t>
            </a:r>
            <a:endParaRPr lang="en-US" sz="1600"/>
          </a:p>
          <a:p>
            <a:endParaRPr lang="en-US" sz="1600"/>
          </a:p>
          <a:p>
            <a:r>
              <a:rPr lang="en-US" sz="1600" b="1"/>
              <a:t>4. </a:t>
            </a:r>
            <a:r>
              <a:rPr lang="vi-VN" sz="1600" b="1"/>
              <a:t>Ý nghĩa:</a:t>
            </a:r>
            <a:endParaRPr lang="en-US" sz="1600" b="1"/>
          </a:p>
          <a:p>
            <a:pPr marL="285750" indent="-285750">
              <a:buFont typeface="Arial" panose="020B0604020202020204" pitchFamily="34" charset="0"/>
              <a:buChar char="•"/>
            </a:pPr>
            <a:r>
              <a:rPr lang="vi-VN" sz="1600"/>
              <a:t>Nghiên cứu khẳng định lợi ích của Fine-tuning nhưng cũng nhấn mạnh các rủi ro tiềm ẩn chưa được chú ý.</a:t>
            </a:r>
            <a:endParaRPr lang="en-US" sz="1600"/>
          </a:p>
          <a:p>
            <a:endParaRPr lang="en-US" sz="1600"/>
          </a:p>
        </p:txBody>
      </p:sp>
    </p:spTree>
    <p:extLst>
      <p:ext uri="{BB962C8B-B14F-4D97-AF65-F5344CB8AC3E}">
        <p14:creationId xmlns:p14="http://schemas.microsoft.com/office/powerpoint/2010/main" val="21262262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48"/>
          <p:cNvSpPr txBox="1">
            <a:spLocks noGrp="1"/>
          </p:cNvSpPr>
          <p:nvPr>
            <p:ph type="title"/>
          </p:nvPr>
        </p:nvSpPr>
        <p:spPr>
          <a:xfrm>
            <a:off x="1143000" y="1234440"/>
            <a:ext cx="6858000" cy="1645920"/>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4000"/>
              <a:buFont typeface="Arial"/>
              <a:buNone/>
            </a:pPr>
            <a:r>
              <a:rPr lang="en"/>
              <a:t>Thank You</a:t>
            </a:r>
            <a:br>
              <a:rPr lang="en"/>
            </a:br>
            <a:r>
              <a:rPr lang="en"/>
              <a:t>For Your Attention</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9"/>
          <p:cNvSpPr txBox="1">
            <a:spLocks noGrp="1"/>
          </p:cNvSpPr>
          <p:nvPr>
            <p:ph type="sldNum" idx="12"/>
          </p:nvPr>
        </p:nvSpPr>
        <p:spPr>
          <a:xfrm>
            <a:off x="8183880" y="4752595"/>
            <a:ext cx="320040" cy="288036"/>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
              <a:t>3</a:t>
            </a:fld>
            <a:endParaRPr/>
          </a:p>
        </p:txBody>
      </p:sp>
      <p:sp>
        <p:nvSpPr>
          <p:cNvPr id="162" name="Google Shape;162;p29"/>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300"/>
              <a:buFont typeface="Arial"/>
              <a:buNone/>
            </a:pPr>
            <a:r>
              <a:rPr lang="en"/>
              <a:t>Content</a:t>
            </a:r>
            <a:endParaRPr/>
          </a:p>
        </p:txBody>
      </p:sp>
      <p:sp>
        <p:nvSpPr>
          <p:cNvPr id="163" name="Google Shape;163;p29"/>
          <p:cNvSpPr txBox="1">
            <a:spLocks noGrp="1"/>
          </p:cNvSpPr>
          <p:nvPr>
            <p:ph type="body" idx="1"/>
          </p:nvPr>
        </p:nvSpPr>
        <p:spPr>
          <a:xfrm>
            <a:off x="628650" y="1369219"/>
            <a:ext cx="7886700" cy="3263504"/>
          </a:xfrm>
          <a:prstGeom prst="rect">
            <a:avLst/>
          </a:prstGeom>
          <a:noFill/>
          <a:ln>
            <a:noFill/>
          </a:ln>
        </p:spPr>
        <p:txBody>
          <a:bodyPr spcFirstLastPara="1" wrap="square" lIns="91425" tIns="45700" rIns="91425" bIns="45700" anchor="t" anchorCtr="0">
            <a:normAutofit/>
          </a:bodyPr>
          <a:lstStyle/>
          <a:p>
            <a:pPr marL="171450" lvl="0" indent="-171450" algn="l" rtl="0">
              <a:spcBef>
                <a:spcPts val="0"/>
              </a:spcBef>
              <a:spcAft>
                <a:spcPts val="0"/>
              </a:spcAft>
              <a:buSzPts val="1800"/>
              <a:buAutoNum type="arabicPeriod"/>
            </a:pPr>
            <a:r>
              <a:rPr lang="en-US" dirty="0"/>
              <a:t> WHAT IS TRANFER LEARNING ATTACK?</a:t>
            </a:r>
          </a:p>
          <a:p>
            <a:pPr marL="0" lvl="0" indent="0" algn="l" rtl="0">
              <a:spcBef>
                <a:spcPts val="0"/>
              </a:spcBef>
              <a:spcAft>
                <a:spcPts val="0"/>
              </a:spcAft>
              <a:buSzPts val="1800"/>
              <a:buNone/>
            </a:pPr>
            <a:r>
              <a:rPr lang="en-US" dirty="0"/>
              <a:t>2. </a:t>
            </a:r>
            <a:r>
              <a:rPr lang="en-US" sz="2000" dirty="0">
                <a:solidFill>
                  <a:schemeClr val="tx1"/>
                </a:solidFill>
              </a:rPr>
              <a:t>WHY IS IT SIGNIFICANT?</a:t>
            </a:r>
            <a:endParaRPr lang="en-US" dirty="0">
              <a:solidFill>
                <a:schemeClr val="tx1"/>
              </a:solidFill>
            </a:endParaRPr>
          </a:p>
          <a:p>
            <a:pPr marL="0" lvl="0" indent="0" algn="l" rtl="0">
              <a:spcBef>
                <a:spcPts val="0"/>
              </a:spcBef>
              <a:spcAft>
                <a:spcPts val="0"/>
              </a:spcAft>
              <a:buSzPts val="1800"/>
              <a:buNone/>
            </a:pPr>
            <a:r>
              <a:rPr lang="en-US" dirty="0"/>
              <a:t>3. HOW TO PREVENT?</a:t>
            </a:r>
          </a:p>
          <a:p>
            <a:pPr marL="0" lvl="0" indent="0" algn="l" rtl="0">
              <a:spcBef>
                <a:spcPts val="0"/>
              </a:spcBef>
              <a:spcAft>
                <a:spcPts val="0"/>
              </a:spcAft>
              <a:buSzPts val="1800"/>
              <a:buNone/>
            </a:pPr>
            <a:r>
              <a:rPr lang="en" dirty="0"/>
              <a:t>4. </a:t>
            </a:r>
            <a:r>
              <a:rPr lang="en-US" dirty="0"/>
              <a:t>EXPERIMENTS AND CONCLUSION</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0"/>
          <p:cNvSpPr txBox="1"/>
          <p:nvPr/>
        </p:nvSpPr>
        <p:spPr>
          <a:xfrm>
            <a:off x="8183880" y="4752595"/>
            <a:ext cx="320040" cy="28803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 sz="1800" b="0" i="0" u="none" strike="noStrike" cap="none">
                <a:solidFill>
                  <a:schemeClr val="lt1"/>
                </a:solidFill>
                <a:latin typeface="Calibri"/>
                <a:ea typeface="Calibri"/>
                <a:cs typeface="Calibri"/>
                <a:sym typeface="Calibri"/>
              </a:rPr>
              <a:t>4</a:t>
            </a:fld>
            <a:endParaRPr sz="1800" b="0" i="0" u="none" strike="noStrike" cap="none">
              <a:solidFill>
                <a:schemeClr val="lt1"/>
              </a:solidFill>
              <a:latin typeface="Calibri"/>
              <a:ea typeface="Calibri"/>
              <a:cs typeface="Calibri"/>
              <a:sym typeface="Calibri"/>
            </a:endParaRPr>
          </a:p>
        </p:txBody>
      </p:sp>
      <p:sp>
        <p:nvSpPr>
          <p:cNvPr id="169" name="Google Shape;169;p30"/>
          <p:cNvSpPr txBox="1"/>
          <p:nvPr/>
        </p:nvSpPr>
        <p:spPr>
          <a:xfrm>
            <a:off x="550397" y="1968240"/>
            <a:ext cx="7886700" cy="994200"/>
          </a:xfrm>
          <a:prstGeom prst="rect">
            <a:avLst/>
          </a:prstGeom>
          <a:noFill/>
          <a:ln>
            <a:noFill/>
          </a:ln>
        </p:spPr>
        <p:txBody>
          <a:bodyPr spcFirstLastPara="1" wrap="square" lIns="91425" tIns="45700" rIns="91425" bIns="45700" anchor="ctr" anchorCtr="0">
            <a:noAutofit/>
          </a:bodyPr>
          <a:lstStyle/>
          <a:p>
            <a:pPr algn="ctr">
              <a:lnSpc>
                <a:spcPct val="90000"/>
              </a:lnSpc>
            </a:pPr>
            <a:r>
              <a:rPr lang="en-US" sz="2000" b="1" dirty="0">
                <a:solidFill>
                  <a:schemeClr val="bg1"/>
                </a:solidFill>
              </a:rPr>
              <a:t>WHAT IS TRANFER LEARNING ATTACK?</a:t>
            </a:r>
            <a:endParaRPr lang="vi-VN" b="1" dirty="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1"/>
          <p:cNvSpPr txBox="1">
            <a:spLocks noGrp="1"/>
          </p:cNvSpPr>
          <p:nvPr>
            <p:ph type="sldNum" idx="12"/>
          </p:nvPr>
        </p:nvSpPr>
        <p:spPr>
          <a:xfrm>
            <a:off x="8183880" y="4752595"/>
            <a:ext cx="320100" cy="288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
              <a:t>5</a:t>
            </a:fld>
            <a:endParaRPr/>
          </a:p>
        </p:txBody>
      </p:sp>
      <p:pic>
        <p:nvPicPr>
          <p:cNvPr id="1028" name="Picture 4" descr="What is Transfer Learning?">
            <a:extLst>
              <a:ext uri="{FF2B5EF4-FFF2-40B4-BE49-F238E27FC236}">
                <a16:creationId xmlns:a16="http://schemas.microsoft.com/office/drawing/2014/main" id="{42A62FCC-BB11-CB43-B3DB-3868AEFF06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0276" y="473298"/>
            <a:ext cx="7572435" cy="4276386"/>
          </a:xfrm>
          <a:prstGeom prst="rect">
            <a:avLst/>
          </a:prstGeom>
          <a:noFill/>
          <a:extLst>
            <a:ext uri="{909E8E84-426E-40DD-AFC4-6F175D3DCCD1}">
              <a14:hiddenFill xmlns:a14="http://schemas.microsoft.com/office/drawing/2010/main">
                <a:solidFill>
                  <a:srgbClr val="FFFFFF"/>
                </a:solidFill>
              </a14:hiddenFill>
            </a:ext>
          </a:extLst>
        </p:spPr>
      </p:pic>
      <p:sp>
        <p:nvSpPr>
          <p:cNvPr id="2" name="Hộp Văn bản 1">
            <a:extLst>
              <a:ext uri="{FF2B5EF4-FFF2-40B4-BE49-F238E27FC236}">
                <a16:creationId xmlns:a16="http://schemas.microsoft.com/office/drawing/2014/main" id="{C9FA645A-AB49-E2F0-8991-358FA6234632}"/>
              </a:ext>
            </a:extLst>
          </p:cNvPr>
          <p:cNvSpPr txBox="1"/>
          <p:nvPr/>
        </p:nvSpPr>
        <p:spPr>
          <a:xfrm>
            <a:off x="3089" y="3089"/>
            <a:ext cx="5546639"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AutoNum type="arabicPeriod"/>
            </a:pPr>
            <a:r>
              <a:rPr lang="en-US" sz="2000" b="1"/>
              <a:t>WHAT – Transfer Learning Attack </a:t>
            </a:r>
            <a:r>
              <a:rPr lang="en-US" sz="2000" b="1" err="1"/>
              <a:t>là</a:t>
            </a:r>
            <a:r>
              <a:rPr lang="en-US" sz="2000" b="1"/>
              <a:t> </a:t>
            </a:r>
            <a:r>
              <a:rPr lang="en-US" sz="2000" b="1" err="1"/>
              <a:t>gì</a:t>
            </a:r>
            <a:r>
              <a:rPr lang="en-US" sz="2000" b="1"/>
              <a: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3">
          <a:extLst>
            <a:ext uri="{FF2B5EF4-FFF2-40B4-BE49-F238E27FC236}">
              <a16:creationId xmlns:a16="http://schemas.microsoft.com/office/drawing/2014/main" id="{1DE04412-2964-846A-C1D9-618E0E3B8210}"/>
            </a:ext>
          </a:extLst>
        </p:cNvPr>
        <p:cNvGrpSpPr/>
        <p:nvPr/>
      </p:nvGrpSpPr>
      <p:grpSpPr>
        <a:xfrm>
          <a:off x="0" y="0"/>
          <a:ext cx="0" cy="0"/>
          <a:chOff x="0" y="0"/>
          <a:chExt cx="0" cy="0"/>
        </a:xfrm>
      </p:grpSpPr>
      <p:sp>
        <p:nvSpPr>
          <p:cNvPr id="174" name="Google Shape;174;p31">
            <a:extLst>
              <a:ext uri="{FF2B5EF4-FFF2-40B4-BE49-F238E27FC236}">
                <a16:creationId xmlns:a16="http://schemas.microsoft.com/office/drawing/2014/main" id="{7BD9865E-71F8-7DD3-9E95-C2C8FD6530D5}"/>
              </a:ext>
            </a:extLst>
          </p:cNvPr>
          <p:cNvSpPr txBox="1">
            <a:spLocks noGrp="1"/>
          </p:cNvSpPr>
          <p:nvPr>
            <p:ph type="sldNum" idx="12"/>
          </p:nvPr>
        </p:nvSpPr>
        <p:spPr>
          <a:xfrm>
            <a:off x="8183880" y="4752595"/>
            <a:ext cx="320100" cy="288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
              <a:t>6</a:t>
            </a:fld>
            <a:endParaRPr/>
          </a:p>
        </p:txBody>
      </p:sp>
      <p:sp>
        <p:nvSpPr>
          <p:cNvPr id="175" name="Google Shape;175;p31">
            <a:extLst>
              <a:ext uri="{FF2B5EF4-FFF2-40B4-BE49-F238E27FC236}">
                <a16:creationId xmlns:a16="http://schemas.microsoft.com/office/drawing/2014/main" id="{4B224153-1402-01F0-4ABC-D83BD976AEC3}"/>
              </a:ext>
            </a:extLst>
          </p:cNvPr>
          <p:cNvSpPr txBox="1">
            <a:spLocks noGrp="1"/>
          </p:cNvSpPr>
          <p:nvPr>
            <p:ph type="title"/>
          </p:nvPr>
        </p:nvSpPr>
        <p:spPr>
          <a:xfrm>
            <a:off x="628650" y="273844"/>
            <a:ext cx="7886700" cy="994200"/>
          </a:xfrm>
          <a:prstGeom prst="rect">
            <a:avLst/>
          </a:prstGeom>
          <a:noFill/>
          <a:ln>
            <a:noFill/>
          </a:ln>
        </p:spPr>
        <p:txBody>
          <a:bodyPr spcFirstLastPara="1" wrap="square" lIns="91425" tIns="45700" rIns="91425" bIns="45700" anchor="ctr" anchorCtr="0">
            <a:normAutofit/>
          </a:bodyPr>
          <a:lstStyle/>
          <a:p>
            <a:pPr marL="101600" marR="0" lvl="0" indent="0" algn="ctr" rtl="0">
              <a:lnSpc>
                <a:spcPct val="100000"/>
              </a:lnSpc>
              <a:spcBef>
                <a:spcPts val="750"/>
              </a:spcBef>
              <a:spcAft>
                <a:spcPts val="0"/>
              </a:spcAft>
              <a:buClr>
                <a:schemeClr val="lt1"/>
              </a:buClr>
              <a:buSzPts val="3200"/>
              <a:buFont typeface="Arial"/>
              <a:buNone/>
            </a:pPr>
            <a:r>
              <a:rPr lang="en-US" sz="3600" b="1">
                <a:solidFill>
                  <a:schemeClr val="tx1"/>
                </a:solidFill>
              </a:rPr>
              <a:t>TRANSFER LEARNING ATTACK</a:t>
            </a:r>
            <a:endParaRPr lang="en-US">
              <a:solidFill>
                <a:schemeClr val="tx1"/>
              </a:solidFill>
            </a:endParaRPr>
          </a:p>
        </p:txBody>
      </p:sp>
      <p:pic>
        <p:nvPicPr>
          <p:cNvPr id="5" name="Picture 4" descr="A computer generated image of a cube&#10;&#10;Description automatically generated">
            <a:extLst>
              <a:ext uri="{FF2B5EF4-FFF2-40B4-BE49-F238E27FC236}">
                <a16:creationId xmlns:a16="http://schemas.microsoft.com/office/drawing/2014/main" id="{058C4735-32EF-6273-C1EE-6DFAA9D51BA7}"/>
              </a:ext>
            </a:extLst>
          </p:cNvPr>
          <p:cNvPicPr>
            <a:picLocks noChangeAspect="1"/>
          </p:cNvPicPr>
          <p:nvPr/>
        </p:nvPicPr>
        <p:blipFill>
          <a:blip r:embed="rId3"/>
          <a:stretch>
            <a:fillRect/>
          </a:stretch>
        </p:blipFill>
        <p:spPr>
          <a:xfrm>
            <a:off x="1554264" y="1268044"/>
            <a:ext cx="6035472" cy="3448841"/>
          </a:xfrm>
          <a:prstGeom prst="rect">
            <a:avLst/>
          </a:prstGeom>
        </p:spPr>
      </p:pic>
    </p:spTree>
    <p:extLst>
      <p:ext uri="{BB962C8B-B14F-4D97-AF65-F5344CB8AC3E}">
        <p14:creationId xmlns:p14="http://schemas.microsoft.com/office/powerpoint/2010/main" val="3544714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6"/>
          <p:cNvSpPr txBox="1"/>
          <p:nvPr/>
        </p:nvSpPr>
        <p:spPr>
          <a:xfrm>
            <a:off x="8183880" y="4752595"/>
            <a:ext cx="320100" cy="288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 sz="1800" b="0" i="0" u="none" strike="noStrike" cap="none">
                <a:solidFill>
                  <a:schemeClr val="lt1"/>
                </a:solidFill>
                <a:latin typeface="Calibri"/>
                <a:ea typeface="Calibri"/>
                <a:cs typeface="Calibri"/>
                <a:sym typeface="Calibri"/>
              </a:rPr>
              <a:t>7</a:t>
            </a:fld>
            <a:endParaRPr sz="1800" b="0" i="0" u="none" strike="noStrike" cap="none">
              <a:solidFill>
                <a:schemeClr val="lt1"/>
              </a:solidFill>
              <a:latin typeface="Calibri"/>
              <a:ea typeface="Calibri"/>
              <a:cs typeface="Calibri"/>
              <a:sym typeface="Calibri"/>
            </a:endParaRPr>
          </a:p>
        </p:txBody>
      </p:sp>
      <p:sp>
        <p:nvSpPr>
          <p:cNvPr id="212" name="Google Shape;212;p36"/>
          <p:cNvSpPr txBox="1"/>
          <p:nvPr/>
        </p:nvSpPr>
        <p:spPr>
          <a:xfrm>
            <a:off x="628650" y="2013544"/>
            <a:ext cx="7886700" cy="994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300"/>
              <a:buFont typeface="Arial"/>
              <a:buNone/>
            </a:pPr>
            <a:r>
              <a:rPr lang="en-US" sz="3200" b="1" dirty="0">
                <a:solidFill>
                  <a:schemeClr val="bg1"/>
                </a:solidFill>
              </a:rPr>
              <a:t>WHY IS IT DANGEROUS?</a:t>
            </a:r>
            <a:endParaRPr sz="3200" b="1" dirty="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3">
          <a:extLst>
            <a:ext uri="{FF2B5EF4-FFF2-40B4-BE49-F238E27FC236}">
              <a16:creationId xmlns:a16="http://schemas.microsoft.com/office/drawing/2014/main" id="{D482E7B1-11CE-C526-1247-DC26DC15D018}"/>
            </a:ext>
          </a:extLst>
        </p:cNvPr>
        <p:cNvGrpSpPr/>
        <p:nvPr/>
      </p:nvGrpSpPr>
      <p:grpSpPr>
        <a:xfrm>
          <a:off x="0" y="0"/>
          <a:ext cx="0" cy="0"/>
          <a:chOff x="0" y="0"/>
          <a:chExt cx="0" cy="0"/>
        </a:xfrm>
      </p:grpSpPr>
      <p:sp>
        <p:nvSpPr>
          <p:cNvPr id="174" name="Google Shape;174;p31">
            <a:extLst>
              <a:ext uri="{FF2B5EF4-FFF2-40B4-BE49-F238E27FC236}">
                <a16:creationId xmlns:a16="http://schemas.microsoft.com/office/drawing/2014/main" id="{C476FD08-37C4-61D2-EE03-328D71F198D6}"/>
              </a:ext>
            </a:extLst>
          </p:cNvPr>
          <p:cNvSpPr txBox="1">
            <a:spLocks noGrp="1"/>
          </p:cNvSpPr>
          <p:nvPr>
            <p:ph type="sldNum" idx="12"/>
          </p:nvPr>
        </p:nvSpPr>
        <p:spPr>
          <a:xfrm>
            <a:off x="8183880" y="4752595"/>
            <a:ext cx="320100" cy="288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
              <a:t>8</a:t>
            </a:fld>
            <a:endParaRPr/>
          </a:p>
        </p:txBody>
      </p:sp>
      <p:sp>
        <p:nvSpPr>
          <p:cNvPr id="175" name="Google Shape;175;p31">
            <a:extLst>
              <a:ext uri="{FF2B5EF4-FFF2-40B4-BE49-F238E27FC236}">
                <a16:creationId xmlns:a16="http://schemas.microsoft.com/office/drawing/2014/main" id="{32F1DF70-C27F-B3A9-BFD2-4A0E6EA89FDC}"/>
              </a:ext>
            </a:extLst>
          </p:cNvPr>
          <p:cNvSpPr txBox="1">
            <a:spLocks noGrp="1"/>
          </p:cNvSpPr>
          <p:nvPr>
            <p:ph type="title"/>
          </p:nvPr>
        </p:nvSpPr>
        <p:spPr>
          <a:xfrm>
            <a:off x="1281888" y="273844"/>
            <a:ext cx="6580224" cy="994200"/>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lt1"/>
              </a:buClr>
              <a:buSzPts val="3300"/>
              <a:buFont typeface="Arial"/>
              <a:buNone/>
            </a:pPr>
            <a:r>
              <a:rPr lang="en-US" sz="3600" b="1" dirty="0">
                <a:solidFill>
                  <a:schemeClr val="tx1"/>
                </a:solidFill>
              </a:rPr>
              <a:t>WHY IS IT DANGEROUS?</a:t>
            </a:r>
          </a:p>
        </p:txBody>
      </p:sp>
      <p:sp>
        <p:nvSpPr>
          <p:cNvPr id="2" name="AutoShape 2" descr="Transfer learning attack setup. The attacker trains and uploads a U.S.... |  Download Scientific Diagram">
            <a:extLst>
              <a:ext uri="{FF2B5EF4-FFF2-40B4-BE49-F238E27FC236}">
                <a16:creationId xmlns:a16="http://schemas.microsoft.com/office/drawing/2014/main" id="{68979077-5F82-E3AE-B0A9-B7F2E8FC5779}"/>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Rectangle 5">
            <a:extLst>
              <a:ext uri="{FF2B5EF4-FFF2-40B4-BE49-F238E27FC236}">
                <a16:creationId xmlns:a16="http://schemas.microsoft.com/office/drawing/2014/main" id="{37A17AE7-11CF-6301-C11D-540D51C48FCB}"/>
              </a:ext>
            </a:extLst>
          </p:cNvPr>
          <p:cNvSpPr/>
          <p:nvPr/>
        </p:nvSpPr>
        <p:spPr>
          <a:xfrm rot="1227556">
            <a:off x="3329319" y="3679894"/>
            <a:ext cx="1083426" cy="92255"/>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4FE00DA-93D2-E324-BB10-9A3BA4F336CE}"/>
              </a:ext>
            </a:extLst>
          </p:cNvPr>
          <p:cNvSpPr/>
          <p:nvPr/>
        </p:nvSpPr>
        <p:spPr>
          <a:xfrm rot="9566266">
            <a:off x="5100334" y="3678610"/>
            <a:ext cx="1071573" cy="94815"/>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2" name="Picture 11" descr="A screenshot of a computer game&#10;&#10;Description automatically generated">
            <a:extLst>
              <a:ext uri="{FF2B5EF4-FFF2-40B4-BE49-F238E27FC236}">
                <a16:creationId xmlns:a16="http://schemas.microsoft.com/office/drawing/2014/main" id="{228BE7AA-F8EA-0CE8-4FFE-84361E5BF983}"/>
              </a:ext>
            </a:extLst>
          </p:cNvPr>
          <p:cNvPicPr>
            <a:picLocks noChangeAspect="1"/>
          </p:cNvPicPr>
          <p:nvPr/>
        </p:nvPicPr>
        <p:blipFill>
          <a:blip r:embed="rId3"/>
          <a:srcRect l="4648" t="3752" r="4619" b="15422"/>
          <a:stretch/>
        </p:blipFill>
        <p:spPr>
          <a:xfrm>
            <a:off x="1413932" y="1121155"/>
            <a:ext cx="6289803" cy="3201756"/>
          </a:xfrm>
          <a:prstGeom prst="rect">
            <a:avLst/>
          </a:prstGeom>
        </p:spPr>
      </p:pic>
      <p:sp>
        <p:nvSpPr>
          <p:cNvPr id="13" name="Rectangle: Rounded Corners 12">
            <a:extLst>
              <a:ext uri="{FF2B5EF4-FFF2-40B4-BE49-F238E27FC236}">
                <a16:creationId xmlns:a16="http://schemas.microsoft.com/office/drawing/2014/main" id="{93F31E23-D0B6-22BC-F2B6-486887BAEF09}"/>
              </a:ext>
            </a:extLst>
          </p:cNvPr>
          <p:cNvSpPr/>
          <p:nvPr/>
        </p:nvSpPr>
        <p:spPr>
          <a:xfrm>
            <a:off x="1648794" y="2595197"/>
            <a:ext cx="1806999" cy="3048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Data Poisoning</a:t>
            </a:r>
          </a:p>
        </p:txBody>
      </p:sp>
      <p:sp>
        <p:nvSpPr>
          <p:cNvPr id="16" name="Rectangle: Rounded Corners 15">
            <a:extLst>
              <a:ext uri="{FF2B5EF4-FFF2-40B4-BE49-F238E27FC236}">
                <a16:creationId xmlns:a16="http://schemas.microsoft.com/office/drawing/2014/main" id="{0D42D0C7-51BA-5E06-5EB8-7E1F657FBB44}"/>
              </a:ext>
            </a:extLst>
          </p:cNvPr>
          <p:cNvSpPr/>
          <p:nvPr/>
        </p:nvSpPr>
        <p:spPr>
          <a:xfrm>
            <a:off x="1631307" y="1949110"/>
            <a:ext cx="1806999" cy="3048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Adversarial Attacks</a:t>
            </a:r>
          </a:p>
        </p:txBody>
      </p:sp>
      <p:sp>
        <p:nvSpPr>
          <p:cNvPr id="17" name="Rectangle: Rounded Corners 16">
            <a:extLst>
              <a:ext uri="{FF2B5EF4-FFF2-40B4-BE49-F238E27FC236}">
                <a16:creationId xmlns:a16="http://schemas.microsoft.com/office/drawing/2014/main" id="{61F938E6-5FAF-B0A2-318F-7DD23B2BDC58}"/>
              </a:ext>
            </a:extLst>
          </p:cNvPr>
          <p:cNvSpPr/>
          <p:nvPr/>
        </p:nvSpPr>
        <p:spPr>
          <a:xfrm>
            <a:off x="1648794" y="3259641"/>
            <a:ext cx="1806999" cy="3048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Model Corruption</a:t>
            </a:r>
          </a:p>
        </p:txBody>
      </p:sp>
      <p:sp>
        <p:nvSpPr>
          <p:cNvPr id="18" name="Rectangle: Rounded Corners 17">
            <a:extLst>
              <a:ext uri="{FF2B5EF4-FFF2-40B4-BE49-F238E27FC236}">
                <a16:creationId xmlns:a16="http://schemas.microsoft.com/office/drawing/2014/main" id="{33D55640-A635-F9F4-730E-D2D3AC9FAF2B}"/>
              </a:ext>
            </a:extLst>
          </p:cNvPr>
          <p:cNvSpPr/>
          <p:nvPr/>
        </p:nvSpPr>
        <p:spPr>
          <a:xfrm>
            <a:off x="3722316" y="3869945"/>
            <a:ext cx="2004167" cy="3048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Security Vulnerability</a:t>
            </a:r>
          </a:p>
        </p:txBody>
      </p:sp>
      <p:sp>
        <p:nvSpPr>
          <p:cNvPr id="19" name="Rectangle: Rounded Corners 18">
            <a:extLst>
              <a:ext uri="{FF2B5EF4-FFF2-40B4-BE49-F238E27FC236}">
                <a16:creationId xmlns:a16="http://schemas.microsoft.com/office/drawing/2014/main" id="{243C399B-C174-EB2D-84F3-BC293741C7E4}"/>
              </a:ext>
            </a:extLst>
          </p:cNvPr>
          <p:cNvSpPr/>
          <p:nvPr/>
        </p:nvSpPr>
        <p:spPr>
          <a:xfrm>
            <a:off x="5593367" y="2595197"/>
            <a:ext cx="1806999" cy="3048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Robustness</a:t>
            </a:r>
          </a:p>
        </p:txBody>
      </p:sp>
      <p:sp>
        <p:nvSpPr>
          <p:cNvPr id="20" name="Rectangle: Rounded Corners 19">
            <a:extLst>
              <a:ext uri="{FF2B5EF4-FFF2-40B4-BE49-F238E27FC236}">
                <a16:creationId xmlns:a16="http://schemas.microsoft.com/office/drawing/2014/main" id="{63B68C9F-8FFD-6473-4199-CF5F0AE6EC14}"/>
              </a:ext>
            </a:extLst>
          </p:cNvPr>
          <p:cNvSpPr/>
          <p:nvPr/>
        </p:nvSpPr>
        <p:spPr>
          <a:xfrm>
            <a:off x="5575880" y="1949110"/>
            <a:ext cx="1806999" cy="3048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Backdoor Attacks</a:t>
            </a:r>
          </a:p>
        </p:txBody>
      </p:sp>
      <p:sp>
        <p:nvSpPr>
          <p:cNvPr id="21" name="Rectangle: Rounded Corners 20">
            <a:extLst>
              <a:ext uri="{FF2B5EF4-FFF2-40B4-BE49-F238E27FC236}">
                <a16:creationId xmlns:a16="http://schemas.microsoft.com/office/drawing/2014/main" id="{45EDF01D-02CC-43E0-CCA3-43C5D5EDEA16}"/>
              </a:ext>
            </a:extLst>
          </p:cNvPr>
          <p:cNvSpPr/>
          <p:nvPr/>
        </p:nvSpPr>
        <p:spPr>
          <a:xfrm>
            <a:off x="5593367" y="3259641"/>
            <a:ext cx="1806999" cy="3048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Transferability</a:t>
            </a:r>
          </a:p>
        </p:txBody>
      </p:sp>
    </p:spTree>
    <p:extLst>
      <p:ext uri="{BB962C8B-B14F-4D97-AF65-F5344CB8AC3E}">
        <p14:creationId xmlns:p14="http://schemas.microsoft.com/office/powerpoint/2010/main" val="10003306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0">
          <a:extLst>
            <a:ext uri="{FF2B5EF4-FFF2-40B4-BE49-F238E27FC236}">
              <a16:creationId xmlns:a16="http://schemas.microsoft.com/office/drawing/2014/main" id="{AE7911EC-0719-7998-1FA3-A0668ACDF4F5}"/>
            </a:ext>
          </a:extLst>
        </p:cNvPr>
        <p:cNvGrpSpPr/>
        <p:nvPr/>
      </p:nvGrpSpPr>
      <p:grpSpPr>
        <a:xfrm>
          <a:off x="0" y="0"/>
          <a:ext cx="0" cy="0"/>
          <a:chOff x="0" y="0"/>
          <a:chExt cx="0" cy="0"/>
        </a:xfrm>
      </p:grpSpPr>
      <p:sp>
        <p:nvSpPr>
          <p:cNvPr id="211" name="Google Shape;211;p36">
            <a:extLst>
              <a:ext uri="{FF2B5EF4-FFF2-40B4-BE49-F238E27FC236}">
                <a16:creationId xmlns:a16="http://schemas.microsoft.com/office/drawing/2014/main" id="{E91D00E3-EBC1-ADF6-20D5-A1F221FA1697}"/>
              </a:ext>
            </a:extLst>
          </p:cNvPr>
          <p:cNvSpPr txBox="1"/>
          <p:nvPr/>
        </p:nvSpPr>
        <p:spPr>
          <a:xfrm>
            <a:off x="8183880" y="4752595"/>
            <a:ext cx="320100" cy="288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 sz="1800" b="0" i="0" u="none" strike="noStrike" cap="none">
                <a:solidFill>
                  <a:schemeClr val="lt1"/>
                </a:solidFill>
                <a:latin typeface="Calibri"/>
                <a:ea typeface="Calibri"/>
                <a:cs typeface="Calibri"/>
                <a:sym typeface="Calibri"/>
              </a:rPr>
              <a:t>9</a:t>
            </a:fld>
            <a:endParaRPr sz="1800" b="0" i="0" u="none" strike="noStrike" cap="none">
              <a:solidFill>
                <a:schemeClr val="lt1"/>
              </a:solidFill>
              <a:latin typeface="Calibri"/>
              <a:ea typeface="Calibri"/>
              <a:cs typeface="Calibri"/>
              <a:sym typeface="Calibri"/>
            </a:endParaRPr>
          </a:p>
        </p:txBody>
      </p:sp>
      <p:sp>
        <p:nvSpPr>
          <p:cNvPr id="212" name="Google Shape;212;p36">
            <a:extLst>
              <a:ext uri="{FF2B5EF4-FFF2-40B4-BE49-F238E27FC236}">
                <a16:creationId xmlns:a16="http://schemas.microsoft.com/office/drawing/2014/main" id="{0196F24A-2EB0-CC38-998E-7CA0B368ADD0}"/>
              </a:ext>
            </a:extLst>
          </p:cNvPr>
          <p:cNvSpPr txBox="1"/>
          <p:nvPr/>
        </p:nvSpPr>
        <p:spPr>
          <a:xfrm>
            <a:off x="628650" y="2013544"/>
            <a:ext cx="7886700" cy="9942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300"/>
              <a:buFont typeface="Arial"/>
              <a:buNone/>
            </a:pPr>
            <a:r>
              <a:rPr lang="en-US" sz="3200" b="1" dirty="0">
                <a:solidFill>
                  <a:schemeClr val="bg1"/>
                </a:solidFill>
              </a:rPr>
              <a:t>WHEN IS IT HAPPENED?</a:t>
            </a:r>
            <a:endParaRPr sz="3200" b="1" dirty="0">
              <a:solidFill>
                <a:schemeClr val="bg1"/>
              </a:solidFill>
            </a:endParaRPr>
          </a:p>
        </p:txBody>
      </p:sp>
    </p:spTree>
    <p:extLst>
      <p:ext uri="{BB962C8B-B14F-4D97-AF65-F5344CB8AC3E}">
        <p14:creationId xmlns:p14="http://schemas.microsoft.com/office/powerpoint/2010/main" val="730240429"/>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hủ đề của Offic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a454fa99-483c-460e-ace8-f567dd5dc6de"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Tài liệu" ma:contentTypeID="0x0101001246BACD1EB9FE4CA92C8F2253102495" ma:contentTypeVersion="13" ma:contentTypeDescription="Tạo tài liệu mới." ma:contentTypeScope="" ma:versionID="645df8746a2912481b7d777a10d8e8ab">
  <xsd:schema xmlns:xsd="http://www.w3.org/2001/XMLSchema" xmlns:xs="http://www.w3.org/2001/XMLSchema" xmlns:p="http://schemas.microsoft.com/office/2006/metadata/properties" xmlns:ns3="a454fa99-483c-460e-ace8-f567dd5dc6de" xmlns:ns4="5bcb9a08-c3a1-4629-8e10-28bb57c7d51b" targetNamespace="http://schemas.microsoft.com/office/2006/metadata/properties" ma:root="true" ma:fieldsID="8224694dfc3e555dbf82b155f9ff126a" ns3:_="" ns4:_="">
    <xsd:import namespace="a454fa99-483c-460e-ace8-f567dd5dc6de"/>
    <xsd:import namespace="5bcb9a08-c3a1-4629-8e10-28bb57c7d51b"/>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ObjectDetectorVersions" minOccurs="0"/>
                <xsd:element ref="ns3:MediaServiceSearchProperties" minOccurs="0"/>
                <xsd:element ref="ns3:MediaServiceDateTaken" minOccurs="0"/>
                <xsd:element ref="ns3:MediaServiceSystemTags" minOccurs="0"/>
                <xsd:element ref="ns3:MediaServiceGenerationTime" minOccurs="0"/>
                <xsd:element ref="ns3:MediaServiceEventHashCode"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54fa99-483c-460e-ace8-f567dd5dc6de"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SearchProperties" ma:index="15" nillable="true" ma:displayName="MediaServiceSearchProperties" ma:hidden="true" ma:internalName="MediaServiceSearchProperties" ma:readOnly="true">
      <xsd:simpleType>
        <xsd:restriction base="dms:Note"/>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5bcb9a08-c3a1-4629-8e10-28bb57c7d51b" elementFormDefault="qualified">
    <xsd:import namespace="http://schemas.microsoft.com/office/2006/documentManagement/types"/>
    <xsd:import namespace="http://schemas.microsoft.com/office/infopath/2007/PartnerControls"/>
    <xsd:element name="SharedWithUsers" ma:index="9" nillable="true" ma:displayName="Chia sẻ Với"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Chia sẻ Có Chi tiết" ma:internalName="SharedWithDetails" ma:readOnly="true">
      <xsd:simpleType>
        <xsd:restriction base="dms:Note">
          <xsd:maxLength value="255"/>
        </xsd:restriction>
      </xsd:simpleType>
    </xsd:element>
    <xsd:element name="SharingHintHash" ma:index="11" nillable="true" ma:displayName="Hàm băm Gợi ý Chia sẻ"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Loại Nội dung"/>
        <xsd:element ref="dc:title" minOccurs="0" maxOccurs="1" ma:index="4" ma:displayName="Tiêu đề"/>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44D0D65-0267-4E30-A5F3-1B1BA8939A7D}">
  <ds:schemaRefs>
    <ds:schemaRef ds:uri="http://schemas.microsoft.com/office/2006/metadata/properties"/>
    <ds:schemaRef ds:uri="http://schemas.microsoft.com/office/infopath/2007/PartnerControls"/>
    <ds:schemaRef ds:uri="http://schemas.microsoft.com/office/2006/documentManagement/types"/>
    <ds:schemaRef ds:uri="a454fa99-483c-460e-ace8-f567dd5dc6de"/>
    <ds:schemaRef ds:uri="http://www.w3.org/XML/1998/namespace"/>
    <ds:schemaRef ds:uri="http://purl.org/dc/dcmitype/"/>
    <ds:schemaRef ds:uri="5bcb9a08-c3a1-4629-8e10-28bb57c7d51b"/>
    <ds:schemaRef ds:uri="http://purl.org/dc/terms/"/>
    <ds:schemaRef ds:uri="http://purl.org/dc/elements/1.1/"/>
    <ds:schemaRef ds:uri="http://schemas.openxmlformats.org/package/2006/metadata/core-properties"/>
  </ds:schemaRefs>
</ds:datastoreItem>
</file>

<file path=customXml/itemProps2.xml><?xml version="1.0" encoding="utf-8"?>
<ds:datastoreItem xmlns:ds="http://schemas.openxmlformats.org/officeDocument/2006/customXml" ds:itemID="{89C01B68-B419-46E9-A946-C320FFB4BF7C}">
  <ds:schemaRefs>
    <ds:schemaRef ds:uri="http://schemas.microsoft.com/sharepoint/v3/contenttype/forms"/>
  </ds:schemaRefs>
</ds:datastoreItem>
</file>

<file path=customXml/itemProps3.xml><?xml version="1.0" encoding="utf-8"?>
<ds:datastoreItem xmlns:ds="http://schemas.openxmlformats.org/officeDocument/2006/customXml" ds:itemID="{9EED5694-DE4F-4D73-8352-2743776B60A8}">
  <ds:schemaRefs>
    <ds:schemaRef ds:uri="5bcb9a08-c3a1-4629-8e10-28bb57c7d51b"/>
    <ds:schemaRef ds:uri="a454fa99-483c-460e-ace8-f567dd5dc6d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44</TotalTime>
  <Words>9416</Words>
  <Application>Microsoft Office PowerPoint</Application>
  <PresentationFormat>On-screen Show (16:9)</PresentationFormat>
  <Paragraphs>507</Paragraphs>
  <Slides>24</Slides>
  <Notes>24</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24</vt:i4>
      </vt:variant>
    </vt:vector>
  </HeadingPairs>
  <TitlesOfParts>
    <vt:vector size="28" baseType="lpstr">
      <vt:lpstr>Arial</vt:lpstr>
      <vt:lpstr>Calibri</vt:lpstr>
      <vt:lpstr>Simple Light</vt:lpstr>
      <vt:lpstr>Chủ đề của Office</vt:lpstr>
      <vt:lpstr>PowerPoint Presentation</vt:lpstr>
      <vt:lpstr>PowerPoint Presentation</vt:lpstr>
      <vt:lpstr>Content</vt:lpstr>
      <vt:lpstr>PowerPoint Presentation</vt:lpstr>
      <vt:lpstr>PowerPoint Presentation</vt:lpstr>
      <vt:lpstr>TRANSFER LEARNING ATTACK</vt:lpstr>
      <vt:lpstr>PowerPoint Presentation</vt:lpstr>
      <vt:lpstr>WHY IS IT DANGEROUS?</vt:lpstr>
      <vt:lpstr>PowerPoint Presentation</vt:lpstr>
      <vt:lpstr>SCENARIOS OF TRANSFER LEARNING ATTACK</vt:lpstr>
      <vt:lpstr>PowerPoint Presentation</vt:lpstr>
      <vt:lpstr>WHERE DID TRANSFER LEARNING ATTACK OCCUR?</vt:lpstr>
      <vt:lpstr>PowerPoint Presentation</vt:lpstr>
      <vt:lpstr>WHO DOES IT AND IS AFFECTED?</vt:lpstr>
      <vt:lpstr>PowerPoint Presentation</vt:lpstr>
      <vt:lpstr>CONSEQUENCES TRANSFER LEARNING ATTACK</vt:lpstr>
      <vt:lpstr>HOW TO PREVENT TRANSFER LEARNING ATTACK </vt:lpstr>
      <vt:lpstr>PowerPoint Presentation</vt:lpstr>
      <vt:lpstr>EXPERIMENTS</vt:lpstr>
      <vt:lpstr>EXPERIMENTS</vt:lpstr>
      <vt:lpstr>EXPERIMENTS</vt:lpstr>
      <vt:lpstr>EXPERIMENTS</vt:lpstr>
      <vt:lpstr>AUTHORS’S CONCLUSION</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Hưng Ngô Thái</dc:creator>
  <cp:lastModifiedBy>Ngô Thái Hưng</cp:lastModifiedBy>
  <cp:revision>2</cp:revision>
  <dcterms:modified xsi:type="dcterms:W3CDTF">2024-12-10T11:49:18Z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0x0101001246BACD1EB9FE4CA92C8F2253102495</vt:lpwstr>
  </property>
</Properties>
</file>

<file path=docProps/thumbnail.jpeg>
</file>